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67" r:id="rId3"/>
    <p:sldId id="260" r:id="rId4"/>
    <p:sldId id="261" r:id="rId5"/>
    <p:sldId id="264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707" autoAdjust="0"/>
    <p:restoredTop sz="94660"/>
  </p:normalViewPr>
  <p:slideViewPr>
    <p:cSldViewPr>
      <p:cViewPr varScale="1">
        <p:scale>
          <a:sx n="118" d="100"/>
          <a:sy n="118" d="100"/>
        </p:scale>
        <p:origin x="168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3.xlsx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4.8706564480085097E-2"/>
          <c:y val="3.826256146977821E-2"/>
          <c:w val="0.93972823602477684"/>
          <c:h val="0.7861086422496266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Кураторські години</c:v>
                </c:pt>
              </c:strCache>
            </c:strRef>
          </c:tx>
          <c:invertIfNegative val="0"/>
          <c:dLbls>
            <c:dLbl>
              <c:idx val="0"/>
              <c:spPr>
                <a:ln>
                  <a:noFill/>
                </a:ln>
              </c:spPr>
              <c:txPr>
                <a:bodyPr/>
                <a:lstStyle/>
                <a:p>
                  <a:pPr>
                    <a:defRPr sz="900"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spPr>
                <a:solidFill>
                  <a:srgbClr val="FFFF00"/>
                </a:solidFill>
                <a:ln>
                  <a:solidFill>
                    <a:schemeClr val="tx1"/>
                  </a:solidFill>
                </a:ln>
              </c:spPr>
              <c:txPr>
                <a:bodyPr/>
                <a:lstStyle/>
                <a:p>
                  <a:pPr>
                    <a:defRPr sz="900" b="1"/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/>
              <c:spPr>
                <a:solidFill>
                  <a:srgbClr val="FFFF00"/>
                </a:solidFill>
                <a:ln>
                  <a:solidFill>
                    <a:schemeClr val="tx1"/>
                  </a:solidFill>
                </a:ln>
              </c:spPr>
              <c:txPr>
                <a:bodyPr/>
                <a:lstStyle/>
                <a:p>
                  <a:pPr>
                    <a:defRPr sz="900" b="1"/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/>
              <c:spPr>
                <a:solidFill>
                  <a:srgbClr val="FFFF00"/>
                </a:solidFill>
                <a:ln>
                  <a:solidFill>
                    <a:schemeClr val="tx1"/>
                  </a:solidFill>
                </a:ln>
              </c:spPr>
              <c:txPr>
                <a:bodyPr/>
                <a:lstStyle/>
                <a:p>
                  <a:pPr>
                    <a:defRPr sz="900" b="1"/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/>
              <c:spPr>
                <a:solidFill>
                  <a:srgbClr val="FFFF00"/>
                </a:solidFill>
                <a:ln>
                  <a:solidFill>
                    <a:schemeClr val="tx1"/>
                  </a:solidFill>
                </a:ln>
              </c:spPr>
              <c:txPr>
                <a:bodyPr/>
                <a:lstStyle/>
                <a:p>
                  <a:pPr>
                    <a:defRPr sz="900" b="1"/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spPr>
                <a:solidFill>
                  <a:srgbClr val="00B050"/>
                </a:solidFill>
                <a:ln>
                  <a:solidFill>
                    <a:schemeClr val="tx1"/>
                  </a:solidFill>
                </a:ln>
              </c:spPr>
              <c:txPr>
                <a:bodyPr/>
                <a:lstStyle/>
                <a:p>
                  <a:pPr>
                    <a:defRPr sz="900"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spPr>
                <a:solidFill>
                  <a:srgbClr val="00B050"/>
                </a:solidFill>
                <a:ln>
                  <a:solidFill>
                    <a:schemeClr val="tx1"/>
                  </a:solidFill>
                </a:ln>
              </c:spPr>
              <c:txPr>
                <a:bodyPr/>
                <a:lstStyle/>
                <a:p>
                  <a:pPr>
                    <a:defRPr sz="900"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Лист1!$A$2:$A$8</c:f>
              <c:strCache>
                <c:ptCount val="7"/>
                <c:pt idx="0">
                  <c:v>Університет в цілому</c:v>
                </c:pt>
                <c:pt idx="1">
                  <c:v>Гуманітарний інститут</c:v>
                </c:pt>
                <c:pt idx="2">
                  <c:v>Інститут мистецтв</c:v>
                </c:pt>
                <c:pt idx="3">
                  <c:v>Інститут суспільства</c:v>
                </c:pt>
                <c:pt idx="4">
                  <c:v>Інститут людини</c:v>
                </c:pt>
                <c:pt idx="5">
                  <c:v>Педагогічний інститут</c:v>
                </c:pt>
                <c:pt idx="6">
                  <c:v>Університетський коледж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2.9</c:v>
                </c:pt>
                <c:pt idx="1">
                  <c:v>2.4</c:v>
                </c:pt>
                <c:pt idx="2">
                  <c:v>2.4</c:v>
                </c:pt>
                <c:pt idx="3">
                  <c:v>1.8</c:v>
                </c:pt>
                <c:pt idx="4">
                  <c:v>2.1</c:v>
                </c:pt>
                <c:pt idx="5">
                  <c:v>3.6</c:v>
                </c:pt>
                <c:pt idx="6">
                  <c:v>4.3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Соціальний проект «З Києвом і для Києва»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5.7825997475690312E-3"/>
                  <c:y val="-2.4363764655604316E-7"/>
                </c:manualLayout>
              </c:layout>
              <c:numFmt formatCode="#,##0.0" sourceLinked="0"/>
              <c:spPr>
                <a:ln>
                  <a:noFill/>
                </a:ln>
              </c:spPr>
              <c:txPr>
                <a:bodyPr/>
                <a:lstStyle/>
                <a:p>
                  <a:pPr>
                    <a:defRPr sz="900"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numFmt formatCode="#,##0.0" sourceLinked="0"/>
              <c:spPr>
                <a:solidFill>
                  <a:srgbClr val="00B050"/>
                </a:solidFill>
                <a:ln>
                  <a:solidFill>
                    <a:schemeClr val="tx1"/>
                  </a:solidFill>
                </a:ln>
              </c:spPr>
              <c:txPr>
                <a:bodyPr/>
                <a:lstStyle/>
                <a:p>
                  <a:pPr>
                    <a:defRPr sz="900"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/>
              <c:numFmt formatCode="#,##0.0" sourceLinked="0"/>
              <c:spPr>
                <a:solidFill>
                  <a:srgbClr val="FFFF00"/>
                </a:solidFill>
                <a:ln>
                  <a:solidFill>
                    <a:schemeClr val="tx1"/>
                  </a:solidFill>
                </a:ln>
              </c:spPr>
              <c:txPr>
                <a:bodyPr/>
                <a:lstStyle/>
                <a:p>
                  <a:pPr>
                    <a:defRPr sz="900" b="1"/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/>
              <c:numFmt formatCode="#,##0.0" sourceLinked="0"/>
              <c:spPr>
                <a:solidFill>
                  <a:srgbClr val="FFFF00"/>
                </a:solidFill>
                <a:ln>
                  <a:solidFill>
                    <a:schemeClr val="tx1"/>
                  </a:solidFill>
                </a:ln>
              </c:spPr>
              <c:txPr>
                <a:bodyPr/>
                <a:lstStyle/>
                <a:p>
                  <a:pPr>
                    <a:defRPr sz="900" b="1"/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/>
              <c:tx>
                <c:rich>
                  <a:bodyPr/>
                  <a:lstStyle/>
                  <a:p>
                    <a:pPr>
                      <a:defRPr sz="900" b="1"/>
                    </a:pPr>
                    <a:r>
                      <a:rPr lang="en-US" sz="900"/>
                      <a:t>2,4</a:t>
                    </a:r>
                  </a:p>
                </c:rich>
              </c:tx>
              <c:numFmt formatCode="#,##0.0" sourceLinked="0"/>
              <c:spPr>
                <a:solidFill>
                  <a:srgbClr val="00B050"/>
                </a:solidFill>
                <a:ln>
                  <a:solidFill>
                    <a:schemeClr val="tx1"/>
                  </a:solidFill>
                </a:ln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numFmt formatCode="#,##0.0" sourceLinked="0"/>
              <c:spPr/>
              <c:txPr>
                <a:bodyPr/>
                <a:lstStyle/>
                <a:p>
                  <a:pPr>
                    <a:defRPr sz="600"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Лист1!$A$2:$A$8</c:f>
              <c:strCache>
                <c:ptCount val="7"/>
                <c:pt idx="0">
                  <c:v>Університет в цілому</c:v>
                </c:pt>
                <c:pt idx="1">
                  <c:v>Гуманітарний інститут</c:v>
                </c:pt>
                <c:pt idx="2">
                  <c:v>Інститут мистецтв</c:v>
                </c:pt>
                <c:pt idx="3">
                  <c:v>Інститут суспільства</c:v>
                </c:pt>
                <c:pt idx="4">
                  <c:v>Інститут людини</c:v>
                </c:pt>
                <c:pt idx="5">
                  <c:v>Педагогічний інститут</c:v>
                </c:pt>
                <c:pt idx="6">
                  <c:v>Університетський коледж</c:v>
                </c:pt>
              </c:strCache>
            </c:strRef>
          </c:cat>
          <c:val>
            <c:numRef>
              <c:f>Лист1!$C$2:$C$8</c:f>
              <c:numCache>
                <c:formatCode>General</c:formatCode>
                <c:ptCount val="7"/>
                <c:pt idx="0">
                  <c:v>2</c:v>
                </c:pt>
                <c:pt idx="1">
                  <c:v>1.7</c:v>
                </c:pt>
                <c:pt idx="2">
                  <c:v>2.7</c:v>
                </c:pt>
                <c:pt idx="3">
                  <c:v>1.6</c:v>
                </c:pt>
                <c:pt idx="4">
                  <c:v>1.5</c:v>
                </c:pt>
                <c:pt idx="5">
                  <c:v>2.4</c:v>
                </c:pt>
                <c:pt idx="6">
                  <c:v>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Благодійні та волонтерські заходи Університету</c:v>
                </c:pt>
              </c:strCache>
            </c:strRef>
          </c:tx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6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Лист1!$A$2:$A$8</c:f>
              <c:strCache>
                <c:ptCount val="7"/>
                <c:pt idx="0">
                  <c:v>Університет в цілому</c:v>
                </c:pt>
                <c:pt idx="1">
                  <c:v>Гуманітарний інститут</c:v>
                </c:pt>
                <c:pt idx="2">
                  <c:v>Інститут мистецтв</c:v>
                </c:pt>
                <c:pt idx="3">
                  <c:v>Інститут суспільства</c:v>
                </c:pt>
                <c:pt idx="4">
                  <c:v>Інститут людини</c:v>
                </c:pt>
                <c:pt idx="5">
                  <c:v>Педагогічний інститут</c:v>
                </c:pt>
                <c:pt idx="6">
                  <c:v>Університетський коледж</c:v>
                </c:pt>
              </c:strCache>
            </c:strRef>
          </c:cat>
          <c:val>
            <c:numRef>
              <c:f>Лист1!$D$2:$D$8</c:f>
              <c:numCache>
                <c:formatCode>General</c:formatCode>
                <c:ptCount val="7"/>
                <c:pt idx="0">
                  <c:v>2</c:v>
                </c:pt>
                <c:pt idx="1">
                  <c:v>1.8</c:v>
                </c:pt>
                <c:pt idx="2">
                  <c:v>2</c:v>
                </c:pt>
                <c:pt idx="3">
                  <c:v>1.9</c:v>
                </c:pt>
                <c:pt idx="4">
                  <c:v>1.9</c:v>
                </c:pt>
                <c:pt idx="5">
                  <c:v>2.1</c:v>
                </c:pt>
                <c:pt idx="6">
                  <c:v>2.1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Відвідування у складі своїх академічних груп різних заходів за межами Університету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4456499368922578E-3"/>
                  <c:y val="-3.0941981105413238E-2"/>
                </c:manualLayout>
              </c:layout>
              <c:numFmt formatCode="#,##0.0" sourceLinked="0"/>
              <c:spPr>
                <a:ln>
                  <a:noFill/>
                </a:ln>
              </c:spPr>
              <c:txPr>
                <a:bodyPr/>
                <a:lstStyle/>
                <a:p>
                  <a:pPr>
                    <a:defRPr sz="900"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/>
              <c:numFmt formatCode="#,##0.0" sourceLinked="0"/>
              <c:spPr>
                <a:solidFill>
                  <a:srgbClr val="FFFF00"/>
                </a:solidFill>
                <a:ln>
                  <a:solidFill>
                    <a:schemeClr val="tx1"/>
                  </a:solidFill>
                </a:ln>
              </c:spPr>
              <c:txPr>
                <a:bodyPr/>
                <a:lstStyle/>
                <a:p>
                  <a:pPr>
                    <a:defRPr sz="900" b="1"/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numFmt formatCode="#,##0.0" sourceLinked="0"/>
              <c:spPr>
                <a:solidFill>
                  <a:srgbClr val="00B050"/>
                </a:solidFill>
                <a:ln>
                  <a:solidFill>
                    <a:schemeClr val="tx1"/>
                  </a:solidFill>
                </a:ln>
              </c:spPr>
              <c:txPr>
                <a:bodyPr/>
                <a:lstStyle/>
                <a:p>
                  <a:pPr>
                    <a:defRPr sz="1000"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6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Лист1!$A$2:$A$8</c:f>
              <c:strCache>
                <c:ptCount val="7"/>
                <c:pt idx="0">
                  <c:v>Університет в цілому</c:v>
                </c:pt>
                <c:pt idx="1">
                  <c:v>Гуманітарний інститут</c:v>
                </c:pt>
                <c:pt idx="2">
                  <c:v>Інститут мистецтв</c:v>
                </c:pt>
                <c:pt idx="3">
                  <c:v>Інститут суспільства</c:v>
                </c:pt>
                <c:pt idx="4">
                  <c:v>Інститут людини</c:v>
                </c:pt>
                <c:pt idx="5">
                  <c:v>Педагогічний інститут</c:v>
                </c:pt>
                <c:pt idx="6">
                  <c:v>Університетський коледж</c:v>
                </c:pt>
              </c:strCache>
            </c:strRef>
          </c:cat>
          <c:val>
            <c:numRef>
              <c:f>Лист1!$E$2:$E$8</c:f>
              <c:numCache>
                <c:formatCode>General</c:formatCode>
                <c:ptCount val="7"/>
                <c:pt idx="0">
                  <c:v>2.8</c:v>
                </c:pt>
                <c:pt idx="1">
                  <c:v>2.8</c:v>
                </c:pt>
                <c:pt idx="2">
                  <c:v>3</c:v>
                </c:pt>
                <c:pt idx="3">
                  <c:v>2.7</c:v>
                </c:pt>
                <c:pt idx="4">
                  <c:v>2.5</c:v>
                </c:pt>
                <c:pt idx="5">
                  <c:v>2.7</c:v>
                </c:pt>
                <c:pt idx="6">
                  <c:v>3.2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Культурно-мистецькі заходи у межах Університету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1565199495138062E-2"/>
                  <c:y val="-3.0941981105413238E-3"/>
                </c:manualLayout>
              </c:layout>
              <c:spPr>
                <a:noFill/>
                <a:ln>
                  <a:noFill/>
                </a:ln>
              </c:spPr>
              <c:txPr>
                <a:bodyPr/>
                <a:lstStyle/>
                <a:p>
                  <a:pPr>
                    <a:defRPr sz="900"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spPr>
                <a:solidFill>
                  <a:srgbClr val="00B050"/>
                </a:solidFill>
                <a:ln w="12700" cmpd="sng">
                  <a:solidFill>
                    <a:schemeClr val="tx1"/>
                  </a:solidFill>
                </a:ln>
              </c:spPr>
              <c:txPr>
                <a:bodyPr/>
                <a:lstStyle/>
                <a:p>
                  <a:pPr>
                    <a:defRPr sz="1000"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/>
              <c:spPr>
                <a:solidFill>
                  <a:srgbClr val="FFFF00"/>
                </a:solidFill>
                <a:ln>
                  <a:solidFill>
                    <a:schemeClr val="tx1"/>
                  </a:solidFill>
                </a:ln>
              </c:spPr>
              <c:txPr>
                <a:bodyPr/>
                <a:lstStyle/>
                <a:p>
                  <a:pPr>
                    <a:defRPr sz="700" b="1"/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6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Лист1!$A$2:$A$8</c:f>
              <c:strCache>
                <c:ptCount val="7"/>
                <c:pt idx="0">
                  <c:v>Університет в цілому</c:v>
                </c:pt>
                <c:pt idx="1">
                  <c:v>Гуманітарний інститут</c:v>
                </c:pt>
                <c:pt idx="2">
                  <c:v>Інститут мистецтв</c:v>
                </c:pt>
                <c:pt idx="3">
                  <c:v>Інститут суспільства</c:v>
                </c:pt>
                <c:pt idx="4">
                  <c:v>Інститут людини</c:v>
                </c:pt>
                <c:pt idx="5">
                  <c:v>Педагогічний інститут</c:v>
                </c:pt>
                <c:pt idx="6">
                  <c:v>Університетський коледж</c:v>
                </c:pt>
              </c:strCache>
            </c:strRef>
          </c:cat>
          <c:val>
            <c:numRef>
              <c:f>Лист1!$F$2:$F$8</c:f>
              <c:numCache>
                <c:formatCode>General</c:formatCode>
                <c:ptCount val="7"/>
                <c:pt idx="0">
                  <c:v>2.4</c:v>
                </c:pt>
                <c:pt idx="1">
                  <c:v>2.5</c:v>
                </c:pt>
                <c:pt idx="2">
                  <c:v>3.1</c:v>
                </c:pt>
                <c:pt idx="3">
                  <c:v>2.4</c:v>
                </c:pt>
                <c:pt idx="4">
                  <c:v>1.9</c:v>
                </c:pt>
                <c:pt idx="5">
                  <c:v>2.4</c:v>
                </c:pt>
                <c:pt idx="6">
                  <c:v>2.5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Концертно-розважальні заходи у межах Університету</c:v>
                </c:pt>
              </c:strCache>
            </c:strRef>
          </c:tx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/>
              <c:spPr>
                <a:solidFill>
                  <a:srgbClr val="FFFF00"/>
                </a:solidFill>
                <a:ln>
                  <a:solidFill>
                    <a:schemeClr val="tx1"/>
                  </a:solidFill>
                </a:ln>
              </c:spPr>
              <c:txPr>
                <a:bodyPr/>
                <a:lstStyle/>
                <a:p>
                  <a:pPr>
                    <a:defRPr sz="900" b="1"/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6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Лист1!$A$2:$A$8</c:f>
              <c:strCache>
                <c:ptCount val="7"/>
                <c:pt idx="0">
                  <c:v>Університет в цілому</c:v>
                </c:pt>
                <c:pt idx="1">
                  <c:v>Гуманітарний інститут</c:v>
                </c:pt>
                <c:pt idx="2">
                  <c:v>Інститут мистецтв</c:v>
                </c:pt>
                <c:pt idx="3">
                  <c:v>Інститут суспільства</c:v>
                </c:pt>
                <c:pt idx="4">
                  <c:v>Інститут людини</c:v>
                </c:pt>
                <c:pt idx="5">
                  <c:v>Педагогічний інститут</c:v>
                </c:pt>
                <c:pt idx="6">
                  <c:v>Університетський коледж</c:v>
                </c:pt>
              </c:strCache>
            </c:strRef>
          </c:cat>
          <c:val>
            <c:numRef>
              <c:f>Лист1!$G$2:$G$8</c:f>
              <c:numCache>
                <c:formatCode>General</c:formatCode>
                <c:ptCount val="7"/>
                <c:pt idx="0">
                  <c:v>2.4</c:v>
                </c:pt>
                <c:pt idx="1">
                  <c:v>2.5</c:v>
                </c:pt>
                <c:pt idx="2">
                  <c:v>2.7</c:v>
                </c:pt>
                <c:pt idx="3">
                  <c:v>2.4</c:v>
                </c:pt>
                <c:pt idx="4">
                  <c:v>2.1</c:v>
                </c:pt>
                <c:pt idx="5">
                  <c:v>2.5</c:v>
                </c:pt>
                <c:pt idx="6">
                  <c:v>2.5</c:v>
                </c:pt>
              </c:numCache>
            </c:numRef>
          </c:val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Спортивно-оздоровчі заходи Університету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0"/>
                  <c:y val="-9.2825943316239713E-3"/>
                </c:manualLayout>
              </c:layout>
              <c:spPr>
                <a:ln>
                  <a:noFill/>
                </a:ln>
              </c:spPr>
              <c:txPr>
                <a:bodyPr/>
                <a:lstStyle/>
                <a:p>
                  <a:pPr>
                    <a:defRPr sz="900"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/>
              <c:spPr>
                <a:solidFill>
                  <a:srgbClr val="FFFF00"/>
                </a:solidFill>
                <a:ln>
                  <a:solidFill>
                    <a:schemeClr val="tx1"/>
                  </a:solidFill>
                </a:ln>
              </c:spPr>
              <c:txPr>
                <a:bodyPr/>
                <a:lstStyle/>
                <a:p>
                  <a:pPr>
                    <a:defRPr sz="900" b="1"/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6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Лист1!$A$2:$A$8</c:f>
              <c:strCache>
                <c:ptCount val="7"/>
                <c:pt idx="0">
                  <c:v>Університет в цілому</c:v>
                </c:pt>
                <c:pt idx="1">
                  <c:v>Гуманітарний інститут</c:v>
                </c:pt>
                <c:pt idx="2">
                  <c:v>Інститут мистецтв</c:v>
                </c:pt>
                <c:pt idx="3">
                  <c:v>Інститут суспільства</c:v>
                </c:pt>
                <c:pt idx="4">
                  <c:v>Інститут людини</c:v>
                </c:pt>
                <c:pt idx="5">
                  <c:v>Педагогічний інститут</c:v>
                </c:pt>
                <c:pt idx="6">
                  <c:v>Університетський коледж</c:v>
                </c:pt>
              </c:strCache>
            </c:strRef>
          </c:cat>
          <c:val>
            <c:numRef>
              <c:f>Лист1!$H$2:$H$8</c:f>
              <c:numCache>
                <c:formatCode>General</c:formatCode>
                <c:ptCount val="7"/>
                <c:pt idx="0">
                  <c:v>1.8</c:v>
                </c:pt>
                <c:pt idx="1">
                  <c:v>1.9</c:v>
                </c:pt>
                <c:pt idx="2">
                  <c:v>1.8</c:v>
                </c:pt>
                <c:pt idx="3">
                  <c:v>1.6</c:v>
                </c:pt>
                <c:pt idx="4">
                  <c:v>1.4</c:v>
                </c:pt>
                <c:pt idx="5">
                  <c:v>2.1</c:v>
                </c:pt>
                <c:pt idx="6">
                  <c:v>2.1</c:v>
                </c:pt>
              </c:numCache>
            </c:numRef>
          </c:val>
        </c:ser>
        <c:ser>
          <c:idx val="7"/>
          <c:order val="7"/>
          <c:tx>
            <c:strRef>
              <c:f>Лист1!$I$1</c:f>
              <c:strCache>
                <c:ptCount val="1"/>
                <c:pt idx="0">
                  <c:v>ІНДЕКС УЧАСТІ В УНІВЕРСИТЕТСЬКОМУ ЖИТТІ</c:v>
                </c:pt>
              </c:strCache>
            </c:strRef>
          </c:tx>
          <c:invertIfNegative val="0"/>
          <c:dLbls>
            <c:dLbl>
              <c:idx val="0"/>
              <c:spPr>
                <a:ln>
                  <a:noFill/>
                </a:ln>
              </c:spPr>
              <c:txPr>
                <a:bodyPr/>
                <a:lstStyle/>
                <a:p>
                  <a:pPr>
                    <a:defRPr sz="900"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spPr>
                <a:ln>
                  <a:noFill/>
                </a:ln>
              </c:spPr>
              <c:txPr>
                <a:bodyPr/>
                <a:lstStyle/>
                <a:p>
                  <a:pPr>
                    <a:defRPr sz="900"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spPr>
                <a:ln>
                  <a:noFill/>
                </a:ln>
              </c:spPr>
              <c:txPr>
                <a:bodyPr/>
                <a:lstStyle/>
                <a:p>
                  <a:pPr>
                    <a:defRPr sz="900"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/>
              <c:spPr>
                <a:solidFill>
                  <a:srgbClr val="FFFF00"/>
                </a:solidFill>
                <a:ln>
                  <a:solidFill>
                    <a:sysClr val="windowText" lastClr="000000"/>
                  </a:solidFill>
                </a:ln>
              </c:spPr>
              <c:txPr>
                <a:bodyPr/>
                <a:lstStyle/>
                <a:p>
                  <a:pPr>
                    <a:defRPr sz="900" b="1"/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/>
              <c:spPr>
                <a:solidFill>
                  <a:srgbClr val="FFFF00"/>
                </a:solidFill>
                <a:ln>
                  <a:solidFill>
                    <a:sysClr val="windowText" lastClr="000000"/>
                  </a:solidFill>
                </a:ln>
              </c:spPr>
              <c:txPr>
                <a:bodyPr/>
                <a:lstStyle/>
                <a:p>
                  <a:pPr>
                    <a:defRPr sz="900" b="1"/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spPr>
                <a:solidFill>
                  <a:srgbClr val="00B050"/>
                </a:solidFill>
                <a:ln>
                  <a:solidFill>
                    <a:sysClr val="windowText" lastClr="000000"/>
                  </a:solidFill>
                </a:ln>
              </c:spPr>
              <c:txPr>
                <a:bodyPr/>
                <a:lstStyle/>
                <a:p>
                  <a:pPr>
                    <a:defRPr sz="1000"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spPr>
                <a:solidFill>
                  <a:srgbClr val="00B050"/>
                </a:solidFill>
                <a:ln>
                  <a:solidFill>
                    <a:sysClr val="windowText" lastClr="000000"/>
                  </a:solidFill>
                </a:ln>
              </c:spPr>
              <c:txPr>
                <a:bodyPr/>
                <a:lstStyle/>
                <a:p>
                  <a:pPr>
                    <a:defRPr sz="1000"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ln>
                <a:solidFill>
                  <a:sysClr val="windowText" lastClr="000000"/>
                </a:solidFill>
              </a:ln>
            </c:spPr>
            <c:txPr>
              <a:bodyPr/>
              <a:lstStyle/>
              <a:p>
                <a:pPr>
                  <a:defRPr sz="9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Лист1!$A$2:$A$8</c:f>
              <c:strCache>
                <c:ptCount val="7"/>
                <c:pt idx="0">
                  <c:v>Університет в цілому</c:v>
                </c:pt>
                <c:pt idx="1">
                  <c:v>Гуманітарний інститут</c:v>
                </c:pt>
                <c:pt idx="2">
                  <c:v>Інститут мистецтв</c:v>
                </c:pt>
                <c:pt idx="3">
                  <c:v>Інститут суспільства</c:v>
                </c:pt>
                <c:pt idx="4">
                  <c:v>Інститут людини</c:v>
                </c:pt>
                <c:pt idx="5">
                  <c:v>Педагогічний інститут</c:v>
                </c:pt>
                <c:pt idx="6">
                  <c:v>Університетський коледж</c:v>
                </c:pt>
              </c:strCache>
            </c:strRef>
          </c:cat>
          <c:val>
            <c:numRef>
              <c:f>Лист1!$I$2:$I$8</c:f>
              <c:numCache>
                <c:formatCode>General</c:formatCode>
                <c:ptCount val="7"/>
                <c:pt idx="0">
                  <c:v>2.2999999999999998</c:v>
                </c:pt>
                <c:pt idx="1">
                  <c:v>2.2000000000000002</c:v>
                </c:pt>
                <c:pt idx="2">
                  <c:v>2.5</c:v>
                </c:pt>
                <c:pt idx="3">
                  <c:v>2.1</c:v>
                </c:pt>
                <c:pt idx="4">
                  <c:v>1.9</c:v>
                </c:pt>
                <c:pt idx="5">
                  <c:v>2.6</c:v>
                </c:pt>
                <c:pt idx="6">
                  <c:v>2.7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32412400"/>
        <c:axId val="232428440"/>
      </c:barChart>
      <c:catAx>
        <c:axId val="23241240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anchor="t" anchorCtr="0"/>
          <a:lstStyle/>
          <a:p>
            <a:pPr>
              <a:defRPr sz="1200" b="1"/>
            </a:pPr>
            <a:endParaRPr lang="ru-RU"/>
          </a:p>
        </c:txPr>
        <c:crossAx val="232428440"/>
        <c:crossesAt val="0"/>
        <c:auto val="1"/>
        <c:lblAlgn val="ctr"/>
        <c:lblOffset val="100"/>
        <c:noMultiLvlLbl val="0"/>
      </c:catAx>
      <c:valAx>
        <c:axId val="232428440"/>
        <c:scaling>
          <c:orientation val="minMax"/>
          <c:min val="0"/>
        </c:scaling>
        <c:delete val="0"/>
        <c:axPos val="l"/>
        <c:majorGridlines/>
        <c:numFmt formatCode="#,##0.0" sourceLinked="0"/>
        <c:majorTickMark val="out"/>
        <c:minorTickMark val="none"/>
        <c:tickLblPos val="nextTo"/>
        <c:txPr>
          <a:bodyPr/>
          <a:lstStyle/>
          <a:p>
            <a:pPr>
              <a:defRPr sz="1100" b="1"/>
            </a:pPr>
            <a:endParaRPr lang="ru-RU"/>
          </a:p>
        </c:txPr>
        <c:crossAx val="232412400"/>
        <c:crosses val="autoZero"/>
        <c:crossBetween val="between"/>
        <c:majorUnit val="1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Університет в цілому</c:v>
                </c:pt>
              </c:strCache>
            </c:strRef>
          </c:tx>
          <c:invertIfNegative val="0"/>
          <c:dLbls>
            <c:dLbl>
              <c:idx val="7"/>
              <c:layout>
                <c:manualLayout>
                  <c:x val="0"/>
                  <c:y val="-3.040849867256128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ln>
                <a:noFill/>
              </a:ln>
            </c:spPr>
            <c:txPr>
              <a:bodyPr/>
              <a:lstStyle/>
              <a:p>
                <a:pPr>
                  <a:defRPr sz="9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Лист1!$A$2:$A$9</c:f>
              <c:strCache>
                <c:ptCount val="8"/>
                <c:pt idx="0">
                  <c:v>Кураторські години</c:v>
                </c:pt>
                <c:pt idx="1">
                  <c:v>Соціальний проект «З Києвом і для Києва»</c:v>
                </c:pt>
                <c:pt idx="2">
                  <c:v>Благодійні та волонтерські заходи Університету</c:v>
                </c:pt>
                <c:pt idx="3">
                  <c:v>Відвідування у складі своїх академічних груп різних заходів за межами Університету</c:v>
                </c:pt>
                <c:pt idx="4">
                  <c:v>Культурно-мистецькі заходи у межах Університету</c:v>
                </c:pt>
                <c:pt idx="5">
                  <c:v>Концертно-розважальні заходи у межах Університету</c:v>
                </c:pt>
                <c:pt idx="6">
                  <c:v>Спортивно-оздоровчі заходи Університету</c:v>
                </c:pt>
                <c:pt idx="7">
                  <c:v>ІНДЕКС УЧАСТІ В УНІВЕРСИТЕТСЬКОМУ ЖИТТІ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2.9</c:v>
                </c:pt>
                <c:pt idx="1">
                  <c:v>2</c:v>
                </c:pt>
                <c:pt idx="2">
                  <c:v>2</c:v>
                </c:pt>
                <c:pt idx="3">
                  <c:v>2.8</c:v>
                </c:pt>
                <c:pt idx="4">
                  <c:v>2.4</c:v>
                </c:pt>
                <c:pt idx="5">
                  <c:v>2.4</c:v>
                </c:pt>
                <c:pt idx="6">
                  <c:v>1.8</c:v>
                </c:pt>
                <c:pt idx="7">
                  <c:v>2.2999999999999998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Гуманітарний інститут</c:v>
                </c:pt>
              </c:strCache>
            </c:strRef>
          </c:tx>
          <c:invertIfNegative val="0"/>
          <c:dLbls>
            <c:dLbl>
              <c:idx val="0"/>
              <c:layout/>
              <c:spPr>
                <a:solidFill>
                  <a:srgbClr val="FFFF00"/>
                </a:solidFill>
                <a:ln>
                  <a:solidFill>
                    <a:schemeClr val="tx1"/>
                  </a:solidFill>
                </a:ln>
              </c:spPr>
              <c:txPr>
                <a:bodyPr/>
                <a:lstStyle/>
                <a:p>
                  <a:pPr>
                    <a:defRPr sz="900" i="1"/>
                  </a:pPr>
                  <a:endParaRPr lang="ru-RU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7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Лист1!$A$2:$A$9</c:f>
              <c:strCache>
                <c:ptCount val="8"/>
                <c:pt idx="0">
                  <c:v>Кураторські години</c:v>
                </c:pt>
                <c:pt idx="1">
                  <c:v>Соціальний проект «З Києвом і для Києва»</c:v>
                </c:pt>
                <c:pt idx="2">
                  <c:v>Благодійні та волонтерські заходи Університету</c:v>
                </c:pt>
                <c:pt idx="3">
                  <c:v>Відвідування у складі своїх академічних груп різних заходів за межами Університету</c:v>
                </c:pt>
                <c:pt idx="4">
                  <c:v>Культурно-мистецькі заходи у межах Університету</c:v>
                </c:pt>
                <c:pt idx="5">
                  <c:v>Концертно-розважальні заходи у межах Університету</c:v>
                </c:pt>
                <c:pt idx="6">
                  <c:v>Спортивно-оздоровчі заходи Університету</c:v>
                </c:pt>
                <c:pt idx="7">
                  <c:v>ІНДЕКС УЧАСТІ В УНІВЕРСИТЕТСЬКОМУ ЖИТТІ</c:v>
                </c:pt>
              </c:strCache>
            </c:strRef>
          </c:cat>
          <c:val>
            <c:numRef>
              <c:f>Лист1!$C$2:$C$9</c:f>
              <c:numCache>
                <c:formatCode>General</c:formatCode>
                <c:ptCount val="8"/>
                <c:pt idx="0">
                  <c:v>2.4</c:v>
                </c:pt>
                <c:pt idx="1">
                  <c:v>1.7</c:v>
                </c:pt>
                <c:pt idx="2">
                  <c:v>1.8</c:v>
                </c:pt>
                <c:pt idx="3">
                  <c:v>2.8</c:v>
                </c:pt>
                <c:pt idx="4">
                  <c:v>2.5</c:v>
                </c:pt>
                <c:pt idx="5">
                  <c:v>2.5</c:v>
                </c:pt>
                <c:pt idx="6">
                  <c:v>1.9</c:v>
                </c:pt>
                <c:pt idx="7">
                  <c:v>2.2000000000000002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Інститут мистецтв</c:v>
                </c:pt>
              </c:strCache>
            </c:strRef>
          </c:tx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spPr>
                <a:solidFill>
                  <a:srgbClr val="00B050"/>
                </a:solidFill>
                <a:ln>
                  <a:solidFill>
                    <a:schemeClr val="tx1"/>
                  </a:solidFill>
                </a:ln>
              </c:spPr>
              <c:txPr>
                <a:bodyPr/>
                <a:lstStyle/>
                <a:p>
                  <a:pPr>
                    <a:defRPr sz="1050"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spPr>
                <a:solidFill>
                  <a:srgbClr val="00B050"/>
                </a:solidFill>
                <a:ln>
                  <a:solidFill>
                    <a:schemeClr val="tx1"/>
                  </a:solidFill>
                </a:ln>
              </c:spPr>
              <c:txPr>
                <a:bodyPr/>
                <a:lstStyle/>
                <a:p>
                  <a:pPr>
                    <a:defRPr sz="1050"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7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Лист1!$A$2:$A$9</c:f>
              <c:strCache>
                <c:ptCount val="8"/>
                <c:pt idx="0">
                  <c:v>Кураторські години</c:v>
                </c:pt>
                <c:pt idx="1">
                  <c:v>Соціальний проект «З Києвом і для Києва»</c:v>
                </c:pt>
                <c:pt idx="2">
                  <c:v>Благодійні та волонтерські заходи Університету</c:v>
                </c:pt>
                <c:pt idx="3">
                  <c:v>Відвідування у складі своїх академічних груп різних заходів за межами Університету</c:v>
                </c:pt>
                <c:pt idx="4">
                  <c:v>Культурно-мистецькі заходи у межах Університету</c:v>
                </c:pt>
                <c:pt idx="5">
                  <c:v>Концертно-розважальні заходи у межах Університету</c:v>
                </c:pt>
                <c:pt idx="6">
                  <c:v>Спортивно-оздоровчі заходи Університету</c:v>
                </c:pt>
                <c:pt idx="7">
                  <c:v>ІНДЕКС УЧАСТІ В УНІВЕРСИТЕТСЬКОМУ ЖИТТІ</c:v>
                </c:pt>
              </c:strCache>
            </c:strRef>
          </c:cat>
          <c:val>
            <c:numRef>
              <c:f>Лист1!$D$2:$D$9</c:f>
              <c:numCache>
                <c:formatCode>General</c:formatCode>
                <c:ptCount val="8"/>
                <c:pt idx="0">
                  <c:v>2.4</c:v>
                </c:pt>
                <c:pt idx="1">
                  <c:v>2.7</c:v>
                </c:pt>
                <c:pt idx="2">
                  <c:v>2</c:v>
                </c:pt>
                <c:pt idx="3">
                  <c:v>3</c:v>
                </c:pt>
                <c:pt idx="4">
                  <c:v>3.1</c:v>
                </c:pt>
                <c:pt idx="5">
                  <c:v>2.7</c:v>
                </c:pt>
                <c:pt idx="6">
                  <c:v>1.8</c:v>
                </c:pt>
                <c:pt idx="7">
                  <c:v>2.5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Інститут суспільства</c:v>
                </c:pt>
              </c:strCache>
            </c:strRef>
          </c:tx>
          <c:invertIfNegative val="0"/>
          <c:dLbls>
            <c:dLbl>
              <c:idx val="0"/>
              <c:layout/>
              <c:spPr>
                <a:solidFill>
                  <a:srgbClr val="FFFF00"/>
                </a:solidFill>
                <a:ln>
                  <a:solidFill>
                    <a:schemeClr val="tx1"/>
                  </a:solidFill>
                </a:ln>
              </c:spPr>
              <c:txPr>
                <a:bodyPr/>
                <a:lstStyle/>
                <a:p>
                  <a:pPr>
                    <a:defRPr sz="900" i="1"/>
                  </a:pPr>
                  <a:endParaRPr lang="ru-RU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spPr>
                <a:solidFill>
                  <a:srgbClr val="FFFF00"/>
                </a:solidFill>
                <a:ln>
                  <a:solidFill>
                    <a:schemeClr val="tx1"/>
                  </a:solidFill>
                </a:ln>
              </c:spPr>
              <c:txPr>
                <a:bodyPr/>
                <a:lstStyle/>
                <a:p>
                  <a:pPr>
                    <a:defRPr sz="900" i="1"/>
                  </a:pPr>
                  <a:endParaRPr lang="ru-RU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/>
              <c:spPr>
                <a:solidFill>
                  <a:srgbClr val="FFFF00"/>
                </a:solidFill>
                <a:ln>
                  <a:solidFill>
                    <a:schemeClr val="tx1"/>
                  </a:solidFill>
                </a:ln>
              </c:spPr>
              <c:txPr>
                <a:bodyPr/>
                <a:lstStyle/>
                <a:p>
                  <a:pPr>
                    <a:defRPr sz="900" i="1"/>
                  </a:pPr>
                  <a:endParaRPr lang="ru-RU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7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Лист1!$A$2:$A$9</c:f>
              <c:strCache>
                <c:ptCount val="8"/>
                <c:pt idx="0">
                  <c:v>Кураторські години</c:v>
                </c:pt>
                <c:pt idx="1">
                  <c:v>Соціальний проект «З Києвом і для Києва»</c:v>
                </c:pt>
                <c:pt idx="2">
                  <c:v>Благодійні та волонтерські заходи Університету</c:v>
                </c:pt>
                <c:pt idx="3">
                  <c:v>Відвідування у складі своїх академічних груп різних заходів за межами Університету</c:v>
                </c:pt>
                <c:pt idx="4">
                  <c:v>Культурно-мистецькі заходи у межах Університету</c:v>
                </c:pt>
                <c:pt idx="5">
                  <c:v>Концертно-розважальні заходи у межах Університету</c:v>
                </c:pt>
                <c:pt idx="6">
                  <c:v>Спортивно-оздоровчі заходи Університету</c:v>
                </c:pt>
                <c:pt idx="7">
                  <c:v>ІНДЕКС УЧАСТІ В УНІВЕРСИТЕТСЬКОМУ ЖИТТІ</c:v>
                </c:pt>
              </c:strCache>
            </c:strRef>
          </c:cat>
          <c:val>
            <c:numRef>
              <c:f>Лист1!$E$2:$E$9</c:f>
              <c:numCache>
                <c:formatCode>General</c:formatCode>
                <c:ptCount val="8"/>
                <c:pt idx="0">
                  <c:v>1.8</c:v>
                </c:pt>
                <c:pt idx="1">
                  <c:v>1.6</c:v>
                </c:pt>
                <c:pt idx="2">
                  <c:v>1.9</c:v>
                </c:pt>
                <c:pt idx="3">
                  <c:v>2.7</c:v>
                </c:pt>
                <c:pt idx="4">
                  <c:v>2.4</c:v>
                </c:pt>
                <c:pt idx="5">
                  <c:v>2.4</c:v>
                </c:pt>
                <c:pt idx="6">
                  <c:v>1.6</c:v>
                </c:pt>
                <c:pt idx="7">
                  <c:v>2.1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Інститут психології та соціальної педагогіки</c:v>
                </c:pt>
              </c:strCache>
            </c:strRef>
          </c:tx>
          <c:invertIfNegative val="0"/>
          <c:dLbls>
            <c:dLbl>
              <c:idx val="0"/>
              <c:layout/>
              <c:spPr>
                <a:solidFill>
                  <a:srgbClr val="FFFF00"/>
                </a:solidFill>
                <a:ln>
                  <a:solidFill>
                    <a:schemeClr val="tx1"/>
                  </a:solidFill>
                </a:ln>
              </c:spPr>
              <c:txPr>
                <a:bodyPr/>
                <a:lstStyle/>
                <a:p>
                  <a:pPr>
                    <a:defRPr sz="900" i="1"/>
                  </a:pPr>
                  <a:endParaRPr lang="ru-RU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5.6893320097050146E-3"/>
                  <c:y val="0.1094251021917105"/>
                </c:manualLayout>
              </c:layout>
              <c:spPr>
                <a:solidFill>
                  <a:srgbClr val="FFFF00"/>
                </a:solidFill>
                <a:ln>
                  <a:solidFill>
                    <a:schemeClr val="tx1"/>
                  </a:solidFill>
                </a:ln>
              </c:spPr>
              <c:txPr>
                <a:bodyPr/>
                <a:lstStyle/>
                <a:p>
                  <a:pPr>
                    <a:defRPr sz="900" i="1"/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/>
              <c:spPr>
                <a:solidFill>
                  <a:srgbClr val="FFFF00"/>
                </a:solidFill>
                <a:ln>
                  <a:solidFill>
                    <a:schemeClr val="tx1"/>
                  </a:solidFill>
                </a:ln>
              </c:spPr>
              <c:txPr>
                <a:bodyPr/>
                <a:lstStyle/>
                <a:p>
                  <a:pPr>
                    <a:defRPr sz="900" i="1"/>
                  </a:pPr>
                  <a:endParaRPr lang="ru-RU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/>
              <c:spPr>
                <a:solidFill>
                  <a:srgbClr val="FFFF00"/>
                </a:solidFill>
                <a:ln>
                  <a:solidFill>
                    <a:schemeClr val="tx1"/>
                  </a:solidFill>
                </a:ln>
              </c:spPr>
              <c:txPr>
                <a:bodyPr/>
                <a:lstStyle/>
                <a:p>
                  <a:pPr>
                    <a:defRPr sz="900" i="1"/>
                  </a:pPr>
                  <a:endParaRPr lang="ru-RU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/>
              <c:spPr>
                <a:solidFill>
                  <a:srgbClr val="FFFF00"/>
                </a:solidFill>
                <a:ln>
                  <a:solidFill>
                    <a:schemeClr val="tx1"/>
                  </a:solidFill>
                </a:ln>
              </c:spPr>
              <c:txPr>
                <a:bodyPr/>
                <a:lstStyle/>
                <a:p>
                  <a:pPr>
                    <a:defRPr sz="900" i="1"/>
                  </a:pPr>
                  <a:endParaRPr lang="ru-RU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/>
              <c:spPr>
                <a:solidFill>
                  <a:srgbClr val="FFFF00"/>
                </a:solidFill>
                <a:ln>
                  <a:solidFill>
                    <a:schemeClr val="tx1"/>
                  </a:solidFill>
                </a:ln>
              </c:spPr>
              <c:txPr>
                <a:bodyPr/>
                <a:lstStyle/>
                <a:p>
                  <a:pPr>
                    <a:defRPr sz="900" i="1"/>
                  </a:pPr>
                  <a:endParaRPr lang="ru-RU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/>
              <c:spPr>
                <a:solidFill>
                  <a:srgbClr val="FFFF00"/>
                </a:solidFill>
                <a:ln>
                  <a:solidFill>
                    <a:schemeClr val="tx1"/>
                  </a:solidFill>
                </a:ln>
              </c:spPr>
              <c:txPr>
                <a:bodyPr/>
                <a:lstStyle/>
                <a:p>
                  <a:pPr>
                    <a:defRPr sz="900" i="1"/>
                  </a:pPr>
                  <a:endParaRPr lang="ru-RU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700" i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Лист1!$A$2:$A$9</c:f>
              <c:strCache>
                <c:ptCount val="8"/>
                <c:pt idx="0">
                  <c:v>Кураторські години</c:v>
                </c:pt>
                <c:pt idx="1">
                  <c:v>Соціальний проект «З Києвом і для Києва»</c:v>
                </c:pt>
                <c:pt idx="2">
                  <c:v>Благодійні та волонтерські заходи Університету</c:v>
                </c:pt>
                <c:pt idx="3">
                  <c:v>Відвідування у складі своїх академічних груп різних заходів за межами Університету</c:v>
                </c:pt>
                <c:pt idx="4">
                  <c:v>Культурно-мистецькі заходи у межах Університету</c:v>
                </c:pt>
                <c:pt idx="5">
                  <c:v>Концертно-розважальні заходи у межах Університету</c:v>
                </c:pt>
                <c:pt idx="6">
                  <c:v>Спортивно-оздоровчі заходи Університету</c:v>
                </c:pt>
                <c:pt idx="7">
                  <c:v>ІНДЕКС УЧАСТІ В УНІВЕРСИТЕТСЬКОМУ ЖИТТІ</c:v>
                </c:pt>
              </c:strCache>
            </c:strRef>
          </c:cat>
          <c:val>
            <c:numRef>
              <c:f>Лист1!$F$2:$F$9</c:f>
              <c:numCache>
                <c:formatCode>General</c:formatCode>
                <c:ptCount val="8"/>
                <c:pt idx="0">
                  <c:v>2.1</c:v>
                </c:pt>
                <c:pt idx="1">
                  <c:v>1.5</c:v>
                </c:pt>
                <c:pt idx="2">
                  <c:v>1.9</c:v>
                </c:pt>
                <c:pt idx="3">
                  <c:v>2.5</c:v>
                </c:pt>
                <c:pt idx="4">
                  <c:v>1.9</c:v>
                </c:pt>
                <c:pt idx="5">
                  <c:v>2.1</c:v>
                </c:pt>
                <c:pt idx="6">
                  <c:v>1.4</c:v>
                </c:pt>
                <c:pt idx="7">
                  <c:v>1.9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Педагогічний інститут</c:v>
                </c:pt>
              </c:strCache>
            </c:strRef>
          </c:tx>
          <c:invertIfNegative val="0"/>
          <c:dLbls>
            <c:dLbl>
              <c:idx val="0"/>
              <c:spPr>
                <a:solidFill>
                  <a:srgbClr val="00B050"/>
                </a:solidFill>
                <a:ln>
                  <a:solidFill>
                    <a:schemeClr val="tx1"/>
                  </a:solidFill>
                </a:ln>
              </c:spPr>
              <c:txPr>
                <a:bodyPr/>
                <a:lstStyle/>
                <a:p>
                  <a:pPr>
                    <a:defRPr sz="1100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spPr>
                <a:solidFill>
                  <a:srgbClr val="00B050"/>
                </a:solidFill>
                <a:ln>
                  <a:solidFill>
                    <a:schemeClr val="tx1"/>
                  </a:solidFill>
                </a:ln>
              </c:spPr>
              <c:txPr>
                <a:bodyPr/>
                <a:lstStyle/>
                <a:p>
                  <a:pPr>
                    <a:defRPr sz="1050"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1.1378664019410029E-2"/>
                  <c:y val="0"/>
                </c:manualLayout>
              </c:layout>
              <c:spPr>
                <a:solidFill>
                  <a:srgbClr val="00B050"/>
                </a:solidFill>
                <a:ln>
                  <a:solidFill>
                    <a:schemeClr val="tx1"/>
                  </a:solidFill>
                </a:ln>
              </c:spPr>
              <c:txPr>
                <a:bodyPr/>
                <a:lstStyle/>
                <a:p>
                  <a:pPr>
                    <a:defRPr sz="1050"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7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Лист1!$A$2:$A$9</c:f>
              <c:strCache>
                <c:ptCount val="8"/>
                <c:pt idx="0">
                  <c:v>Кураторські години</c:v>
                </c:pt>
                <c:pt idx="1">
                  <c:v>Соціальний проект «З Києвом і для Києва»</c:v>
                </c:pt>
                <c:pt idx="2">
                  <c:v>Благодійні та волонтерські заходи Університету</c:v>
                </c:pt>
                <c:pt idx="3">
                  <c:v>Відвідування у складі своїх академічних груп різних заходів за межами Університету</c:v>
                </c:pt>
                <c:pt idx="4">
                  <c:v>Культурно-мистецькі заходи у межах Університету</c:v>
                </c:pt>
                <c:pt idx="5">
                  <c:v>Концертно-розважальні заходи у межах Університету</c:v>
                </c:pt>
                <c:pt idx="6">
                  <c:v>Спортивно-оздоровчі заходи Університету</c:v>
                </c:pt>
                <c:pt idx="7">
                  <c:v>ІНДЕКС УЧАСТІ В УНІВЕРСИТЕТСЬКОМУ ЖИТТІ</c:v>
                </c:pt>
              </c:strCache>
            </c:strRef>
          </c:cat>
          <c:val>
            <c:numRef>
              <c:f>Лист1!$G$2:$G$9</c:f>
              <c:numCache>
                <c:formatCode>General</c:formatCode>
                <c:ptCount val="8"/>
                <c:pt idx="0">
                  <c:v>3.6</c:v>
                </c:pt>
                <c:pt idx="1">
                  <c:v>2.4</c:v>
                </c:pt>
                <c:pt idx="2">
                  <c:v>2.1</c:v>
                </c:pt>
                <c:pt idx="3">
                  <c:v>2.7</c:v>
                </c:pt>
                <c:pt idx="4">
                  <c:v>2.4</c:v>
                </c:pt>
                <c:pt idx="5">
                  <c:v>2.5</c:v>
                </c:pt>
                <c:pt idx="6">
                  <c:v>2.1</c:v>
                </c:pt>
                <c:pt idx="7">
                  <c:v>2.6</c:v>
                </c:pt>
              </c:numCache>
            </c:numRef>
          </c:val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Університетський коледж</c:v>
                </c:pt>
              </c:strCache>
            </c:strRef>
          </c:tx>
          <c:invertIfNegative val="0"/>
          <c:dLbls>
            <c:dLbl>
              <c:idx val="0"/>
              <c:spPr>
                <a:solidFill>
                  <a:srgbClr val="00B050"/>
                </a:solidFill>
                <a:ln>
                  <a:solidFill>
                    <a:schemeClr val="tx1"/>
                  </a:solidFill>
                </a:ln>
              </c:spPr>
              <c:txPr>
                <a:bodyPr/>
                <a:lstStyle/>
                <a:p>
                  <a:pPr>
                    <a:defRPr sz="1050"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spPr>
                <a:solidFill>
                  <a:srgbClr val="00B050"/>
                </a:solidFill>
                <a:ln>
                  <a:solidFill>
                    <a:schemeClr val="tx1"/>
                  </a:solidFill>
                </a:ln>
              </c:spPr>
              <c:txPr>
                <a:bodyPr/>
                <a:lstStyle/>
                <a:p>
                  <a:pPr>
                    <a:defRPr sz="1050"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1.4223330024262537E-2"/>
                  <c:y val="3.0408498672561284E-3"/>
                </c:manualLayout>
              </c:layout>
              <c:spPr>
                <a:solidFill>
                  <a:srgbClr val="00B050"/>
                </a:solidFill>
                <a:ln>
                  <a:solidFill>
                    <a:schemeClr val="tx1"/>
                  </a:solidFill>
                </a:ln>
              </c:spPr>
              <c:txPr>
                <a:bodyPr/>
                <a:lstStyle/>
                <a:p>
                  <a:pPr>
                    <a:defRPr sz="1050"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7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Лист1!$A$2:$A$9</c:f>
              <c:strCache>
                <c:ptCount val="8"/>
                <c:pt idx="0">
                  <c:v>Кураторські години</c:v>
                </c:pt>
                <c:pt idx="1">
                  <c:v>Соціальний проект «З Києвом і для Києва»</c:v>
                </c:pt>
                <c:pt idx="2">
                  <c:v>Благодійні та волонтерські заходи Університету</c:v>
                </c:pt>
                <c:pt idx="3">
                  <c:v>Відвідування у складі своїх академічних груп різних заходів за межами Університету</c:v>
                </c:pt>
                <c:pt idx="4">
                  <c:v>Культурно-мистецькі заходи у межах Університету</c:v>
                </c:pt>
                <c:pt idx="5">
                  <c:v>Концертно-розважальні заходи у межах Університету</c:v>
                </c:pt>
                <c:pt idx="6">
                  <c:v>Спортивно-оздоровчі заходи Університету</c:v>
                </c:pt>
                <c:pt idx="7">
                  <c:v>ІНДЕКС УЧАСТІ В УНІВЕРСИТЕТСЬКОМУ ЖИТТІ</c:v>
                </c:pt>
              </c:strCache>
            </c:strRef>
          </c:cat>
          <c:val>
            <c:numRef>
              <c:f>Лист1!$H$2:$H$9</c:f>
              <c:numCache>
                <c:formatCode>General</c:formatCode>
                <c:ptCount val="8"/>
                <c:pt idx="0">
                  <c:v>4.3</c:v>
                </c:pt>
                <c:pt idx="1">
                  <c:v>2</c:v>
                </c:pt>
                <c:pt idx="2">
                  <c:v>2.1</c:v>
                </c:pt>
                <c:pt idx="3">
                  <c:v>3.2</c:v>
                </c:pt>
                <c:pt idx="4">
                  <c:v>2.5</c:v>
                </c:pt>
                <c:pt idx="5">
                  <c:v>2.5</c:v>
                </c:pt>
                <c:pt idx="6">
                  <c:v>2.1</c:v>
                </c:pt>
                <c:pt idx="7">
                  <c:v>2.7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34447040"/>
        <c:axId val="234447424"/>
      </c:barChart>
      <c:catAx>
        <c:axId val="23444704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750" b="1"/>
            </a:pPr>
            <a:endParaRPr lang="ru-RU"/>
          </a:p>
        </c:txPr>
        <c:crossAx val="234447424"/>
        <c:crosses val="autoZero"/>
        <c:auto val="1"/>
        <c:lblAlgn val="ctr"/>
        <c:lblOffset val="100"/>
        <c:noMultiLvlLbl val="0"/>
      </c:catAx>
      <c:valAx>
        <c:axId val="234447424"/>
        <c:scaling>
          <c:orientation val="minMax"/>
          <c:max val="4.5"/>
          <c:min val="0"/>
        </c:scaling>
        <c:delete val="0"/>
        <c:axPos val="l"/>
        <c:majorGridlines/>
        <c:numFmt formatCode="#,##0.0" sourceLinked="0"/>
        <c:majorTickMark val="out"/>
        <c:minorTickMark val="none"/>
        <c:tickLblPos val="nextTo"/>
        <c:txPr>
          <a:bodyPr/>
          <a:lstStyle/>
          <a:p>
            <a:pPr>
              <a:defRPr sz="1100" b="1"/>
            </a:pPr>
            <a:endParaRPr lang="ru-RU"/>
          </a:p>
        </c:txPr>
        <c:crossAx val="23444704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55798082620449585"/>
          <c:y val="2.5225227014629141E-2"/>
          <c:w val="0.44201917379550421"/>
          <c:h val="0.78399046150773166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'Середні бали'!$D$2</c:f>
              <c:strCache>
                <c:ptCount val="1"/>
                <c:pt idx="0">
                  <c:v>Університет в цілому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</c:spPr>
            <c:txPr>
              <a:bodyPr/>
              <a:lstStyle/>
              <a:p>
                <a:pPr>
                  <a:defRPr sz="105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multiLvlStrRef>
              <c:f>'Середні бали'!$B$3:$C$10</c:f>
              <c:multiLvlStrCache>
                <c:ptCount val="8"/>
                <c:lvl>
                  <c:pt idx="0">
                    <c:v>ІНДЕКС УЧАСТІ В УНІВЕРСИТЕТСЬКОМУ ЖИТТІ</c:v>
                  </c:pt>
                  <c:pt idx="1">
                    <c:v>Спортивно-оздоровчі заходи Університету</c:v>
                  </c:pt>
                  <c:pt idx="2">
                    <c:v>Концертно-розважальні заходи у межах Університету</c:v>
                  </c:pt>
                  <c:pt idx="3">
                    <c:v>Культурно-мистецькі заходи у межах Університету</c:v>
                  </c:pt>
                  <c:pt idx="4">
                    <c:v>Відвідування у складі своїх академічних груп різних заходів за межами Університету</c:v>
                  </c:pt>
                  <c:pt idx="5">
                    <c:v>Благодійні та волонтерські заходи Університету</c:v>
                  </c:pt>
                  <c:pt idx="6">
                    <c:v>Соціальний проект «З Києвом і для Києва»</c:v>
                  </c:pt>
                  <c:pt idx="7">
                    <c:v>Кураторські години</c:v>
                  </c:pt>
                </c:lvl>
                <c:lvl>
                  <c:pt idx="0">
                    <c:v> </c:v>
                  </c:pt>
                  <c:pt idx="1">
                    <c:v> </c:v>
                  </c:pt>
                  <c:pt idx="2">
                    <c:v>Культурно-масові</c:v>
                  </c:pt>
                  <c:pt idx="5">
                    <c:v>Соціально-гуманітарні</c:v>
                  </c:pt>
                  <c:pt idx="7">
                    <c:v> </c:v>
                  </c:pt>
                </c:lvl>
              </c:multiLvlStrCache>
            </c:multiLvlStrRef>
          </c:cat>
          <c:val>
            <c:numRef>
              <c:f>'Середні бали'!$D$3:$D$10</c:f>
              <c:numCache>
                <c:formatCode>0.0</c:formatCode>
                <c:ptCount val="8"/>
                <c:pt idx="0" formatCode="###0.0">
                  <c:v>2.2999999999999998</c:v>
                </c:pt>
                <c:pt idx="1">
                  <c:v>1.8</c:v>
                </c:pt>
                <c:pt idx="2">
                  <c:v>2.4</c:v>
                </c:pt>
                <c:pt idx="3">
                  <c:v>2.4</c:v>
                </c:pt>
                <c:pt idx="4">
                  <c:v>2.8</c:v>
                </c:pt>
                <c:pt idx="5">
                  <c:v>2</c:v>
                </c:pt>
                <c:pt idx="6">
                  <c:v>2</c:v>
                </c:pt>
                <c:pt idx="7">
                  <c:v>2.9</c:v>
                </c:pt>
              </c:numCache>
            </c:numRef>
          </c:val>
        </c:ser>
        <c:ser>
          <c:idx val="1"/>
          <c:order val="1"/>
          <c:tx>
            <c:strRef>
              <c:f>'Середні бали'!$E$2</c:f>
              <c:strCache>
                <c:ptCount val="1"/>
                <c:pt idx="0">
                  <c:v>Гуманітарний інститут</c:v>
                </c:pt>
              </c:strCache>
            </c:strRef>
          </c:tx>
          <c:invertIfNegative val="0"/>
          <c:dLbls>
            <c:dLbl>
              <c:idx val="7"/>
              <c:spPr>
                <a:solidFill>
                  <a:srgbClr val="FFFF00"/>
                </a:solidFill>
                <a:ln>
                  <a:solidFill>
                    <a:schemeClr val="tx1"/>
                  </a:solidFill>
                </a:ln>
              </c:spPr>
              <c:txPr>
                <a:bodyPr/>
                <a:lstStyle/>
                <a:p>
                  <a:pPr>
                    <a:defRPr sz="900" i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multiLvlStrRef>
              <c:f>'Середні бали'!$B$3:$C$10</c:f>
              <c:multiLvlStrCache>
                <c:ptCount val="8"/>
                <c:lvl>
                  <c:pt idx="0">
                    <c:v>ІНДЕКС УЧАСТІ В УНІВЕРСИТЕТСЬКОМУ ЖИТТІ</c:v>
                  </c:pt>
                  <c:pt idx="1">
                    <c:v>Спортивно-оздоровчі заходи Університету</c:v>
                  </c:pt>
                  <c:pt idx="2">
                    <c:v>Концертно-розважальні заходи у межах Університету</c:v>
                  </c:pt>
                  <c:pt idx="3">
                    <c:v>Культурно-мистецькі заходи у межах Університету</c:v>
                  </c:pt>
                  <c:pt idx="4">
                    <c:v>Відвідування у складі своїх академічних груп різних заходів за межами Університету</c:v>
                  </c:pt>
                  <c:pt idx="5">
                    <c:v>Благодійні та волонтерські заходи Університету</c:v>
                  </c:pt>
                  <c:pt idx="6">
                    <c:v>Соціальний проект «З Києвом і для Києва»</c:v>
                  </c:pt>
                  <c:pt idx="7">
                    <c:v>Кураторські години</c:v>
                  </c:pt>
                </c:lvl>
                <c:lvl>
                  <c:pt idx="0">
                    <c:v> </c:v>
                  </c:pt>
                  <c:pt idx="1">
                    <c:v> </c:v>
                  </c:pt>
                  <c:pt idx="2">
                    <c:v>Культурно-масові</c:v>
                  </c:pt>
                  <c:pt idx="5">
                    <c:v>Соціально-гуманітарні</c:v>
                  </c:pt>
                  <c:pt idx="7">
                    <c:v> </c:v>
                  </c:pt>
                </c:lvl>
              </c:multiLvlStrCache>
            </c:multiLvlStrRef>
          </c:cat>
          <c:val>
            <c:numRef>
              <c:f>'Середні бали'!$E$3:$E$10</c:f>
              <c:numCache>
                <c:formatCode>0.0</c:formatCode>
                <c:ptCount val="8"/>
                <c:pt idx="0" formatCode="###0.0">
                  <c:v>2.2000000000000002</c:v>
                </c:pt>
                <c:pt idx="1">
                  <c:v>1.9</c:v>
                </c:pt>
                <c:pt idx="2">
                  <c:v>2.5</c:v>
                </c:pt>
                <c:pt idx="3">
                  <c:v>2.5</c:v>
                </c:pt>
                <c:pt idx="4">
                  <c:v>2.8</c:v>
                </c:pt>
                <c:pt idx="5">
                  <c:v>1.8</c:v>
                </c:pt>
                <c:pt idx="6">
                  <c:v>1.7</c:v>
                </c:pt>
                <c:pt idx="7">
                  <c:v>2.4</c:v>
                </c:pt>
              </c:numCache>
            </c:numRef>
          </c:val>
        </c:ser>
        <c:ser>
          <c:idx val="2"/>
          <c:order val="2"/>
          <c:tx>
            <c:strRef>
              <c:f>'Середні бали'!$F$2</c:f>
              <c:strCache>
                <c:ptCount val="1"/>
                <c:pt idx="0">
                  <c:v>Інститут мистецтв</c:v>
                </c:pt>
              </c:strCache>
            </c:strRef>
          </c:tx>
          <c:invertIfNegative val="0"/>
          <c:dLbls>
            <c:dLbl>
              <c:idx val="3"/>
              <c:spPr>
                <a:solidFill>
                  <a:srgbClr val="00B050"/>
                </a:solidFill>
                <a:ln>
                  <a:solidFill>
                    <a:schemeClr val="tx1"/>
                  </a:solidFill>
                </a:ln>
              </c:spPr>
              <c:txPr>
                <a:bodyPr/>
                <a:lstStyle/>
                <a:p>
                  <a:pPr>
                    <a:defRPr sz="900"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spPr>
                <a:solidFill>
                  <a:srgbClr val="00B050"/>
                </a:solidFill>
                <a:ln>
                  <a:solidFill>
                    <a:schemeClr val="tx1"/>
                  </a:solidFill>
                </a:ln>
              </c:spPr>
              <c:txPr>
                <a:bodyPr/>
                <a:lstStyle/>
                <a:p>
                  <a:pPr>
                    <a:defRPr sz="900"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spPr>
                <a:solidFill>
                  <a:srgbClr val="FFFF00"/>
                </a:solidFill>
                <a:ln>
                  <a:solidFill>
                    <a:schemeClr val="tx1"/>
                  </a:solidFill>
                </a:ln>
              </c:spPr>
              <c:txPr>
                <a:bodyPr/>
                <a:lstStyle/>
                <a:p>
                  <a:pPr>
                    <a:defRPr sz="900" i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multiLvlStrRef>
              <c:f>'Середні бали'!$B$3:$C$10</c:f>
              <c:multiLvlStrCache>
                <c:ptCount val="8"/>
                <c:lvl>
                  <c:pt idx="0">
                    <c:v>ІНДЕКС УЧАСТІ В УНІВЕРСИТЕТСЬКОМУ ЖИТТІ</c:v>
                  </c:pt>
                  <c:pt idx="1">
                    <c:v>Спортивно-оздоровчі заходи Університету</c:v>
                  </c:pt>
                  <c:pt idx="2">
                    <c:v>Концертно-розважальні заходи у межах Університету</c:v>
                  </c:pt>
                  <c:pt idx="3">
                    <c:v>Культурно-мистецькі заходи у межах Університету</c:v>
                  </c:pt>
                  <c:pt idx="4">
                    <c:v>Відвідування у складі своїх академічних груп різних заходів за межами Університету</c:v>
                  </c:pt>
                  <c:pt idx="5">
                    <c:v>Благодійні та волонтерські заходи Університету</c:v>
                  </c:pt>
                  <c:pt idx="6">
                    <c:v>Соціальний проект «З Києвом і для Києва»</c:v>
                  </c:pt>
                  <c:pt idx="7">
                    <c:v>Кураторські години</c:v>
                  </c:pt>
                </c:lvl>
                <c:lvl>
                  <c:pt idx="0">
                    <c:v> </c:v>
                  </c:pt>
                  <c:pt idx="1">
                    <c:v> </c:v>
                  </c:pt>
                  <c:pt idx="2">
                    <c:v>Культурно-масові</c:v>
                  </c:pt>
                  <c:pt idx="5">
                    <c:v>Соціально-гуманітарні</c:v>
                  </c:pt>
                  <c:pt idx="7">
                    <c:v> </c:v>
                  </c:pt>
                </c:lvl>
              </c:multiLvlStrCache>
            </c:multiLvlStrRef>
          </c:cat>
          <c:val>
            <c:numRef>
              <c:f>'Середні бали'!$F$3:$F$10</c:f>
              <c:numCache>
                <c:formatCode>0.0</c:formatCode>
                <c:ptCount val="8"/>
                <c:pt idx="0" formatCode="###0.0">
                  <c:v>2.5</c:v>
                </c:pt>
                <c:pt idx="1">
                  <c:v>1.8</c:v>
                </c:pt>
                <c:pt idx="2">
                  <c:v>2.7</c:v>
                </c:pt>
                <c:pt idx="3">
                  <c:v>3.1</c:v>
                </c:pt>
                <c:pt idx="4">
                  <c:v>3</c:v>
                </c:pt>
                <c:pt idx="5">
                  <c:v>2</c:v>
                </c:pt>
                <c:pt idx="6">
                  <c:v>2.7</c:v>
                </c:pt>
                <c:pt idx="7">
                  <c:v>2.4</c:v>
                </c:pt>
              </c:numCache>
            </c:numRef>
          </c:val>
        </c:ser>
        <c:ser>
          <c:idx val="3"/>
          <c:order val="3"/>
          <c:tx>
            <c:strRef>
              <c:f>'Середні бали'!$G$2</c:f>
              <c:strCache>
                <c:ptCount val="1"/>
                <c:pt idx="0">
                  <c:v>Інститут суспільства</c:v>
                </c:pt>
              </c:strCache>
            </c:strRef>
          </c:tx>
          <c:invertIfNegative val="0"/>
          <c:dLbls>
            <c:dLbl>
              <c:idx val="0"/>
              <c:spPr>
                <a:solidFill>
                  <a:srgbClr val="FFFF00"/>
                </a:solidFill>
                <a:ln>
                  <a:solidFill>
                    <a:schemeClr val="tx1"/>
                  </a:solidFill>
                </a:ln>
              </c:spPr>
              <c:txPr>
                <a:bodyPr/>
                <a:lstStyle/>
                <a:p>
                  <a:pPr>
                    <a:defRPr sz="900" i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spPr>
                <a:solidFill>
                  <a:srgbClr val="FFFF00"/>
                </a:solidFill>
                <a:ln>
                  <a:solidFill>
                    <a:schemeClr val="tx1"/>
                  </a:solidFill>
                </a:ln>
              </c:spPr>
              <c:txPr>
                <a:bodyPr/>
                <a:lstStyle/>
                <a:p>
                  <a:pPr>
                    <a:defRPr sz="900" i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spPr>
                <a:solidFill>
                  <a:srgbClr val="FFFF00"/>
                </a:solidFill>
                <a:ln>
                  <a:solidFill>
                    <a:schemeClr val="tx1"/>
                  </a:solidFill>
                </a:ln>
              </c:spPr>
              <c:txPr>
                <a:bodyPr/>
                <a:lstStyle/>
                <a:p>
                  <a:pPr>
                    <a:defRPr sz="900" i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multiLvlStrRef>
              <c:f>'Середні бали'!$B$3:$C$10</c:f>
              <c:multiLvlStrCache>
                <c:ptCount val="8"/>
                <c:lvl>
                  <c:pt idx="0">
                    <c:v>ІНДЕКС УЧАСТІ В УНІВЕРСИТЕТСЬКОМУ ЖИТТІ</c:v>
                  </c:pt>
                  <c:pt idx="1">
                    <c:v>Спортивно-оздоровчі заходи Університету</c:v>
                  </c:pt>
                  <c:pt idx="2">
                    <c:v>Концертно-розважальні заходи у межах Університету</c:v>
                  </c:pt>
                  <c:pt idx="3">
                    <c:v>Культурно-мистецькі заходи у межах Університету</c:v>
                  </c:pt>
                  <c:pt idx="4">
                    <c:v>Відвідування у складі своїх академічних груп різних заходів за межами Університету</c:v>
                  </c:pt>
                  <c:pt idx="5">
                    <c:v>Благодійні та волонтерські заходи Університету</c:v>
                  </c:pt>
                  <c:pt idx="6">
                    <c:v>Соціальний проект «З Києвом і для Києва»</c:v>
                  </c:pt>
                  <c:pt idx="7">
                    <c:v>Кураторські години</c:v>
                  </c:pt>
                </c:lvl>
                <c:lvl>
                  <c:pt idx="0">
                    <c:v> </c:v>
                  </c:pt>
                  <c:pt idx="1">
                    <c:v> </c:v>
                  </c:pt>
                  <c:pt idx="2">
                    <c:v>Культурно-масові</c:v>
                  </c:pt>
                  <c:pt idx="5">
                    <c:v>Соціально-гуманітарні</c:v>
                  </c:pt>
                  <c:pt idx="7">
                    <c:v> </c:v>
                  </c:pt>
                </c:lvl>
              </c:multiLvlStrCache>
            </c:multiLvlStrRef>
          </c:cat>
          <c:val>
            <c:numRef>
              <c:f>'Середні бали'!$G$3:$G$10</c:f>
              <c:numCache>
                <c:formatCode>0.0</c:formatCode>
                <c:ptCount val="8"/>
                <c:pt idx="0" formatCode="###0.0">
                  <c:v>2.1</c:v>
                </c:pt>
                <c:pt idx="1">
                  <c:v>1.6</c:v>
                </c:pt>
                <c:pt idx="2">
                  <c:v>2.4</c:v>
                </c:pt>
                <c:pt idx="3">
                  <c:v>2.4</c:v>
                </c:pt>
                <c:pt idx="4">
                  <c:v>2.7</c:v>
                </c:pt>
                <c:pt idx="5">
                  <c:v>1.9</c:v>
                </c:pt>
                <c:pt idx="6">
                  <c:v>1.6</c:v>
                </c:pt>
                <c:pt idx="7">
                  <c:v>1.8</c:v>
                </c:pt>
              </c:numCache>
            </c:numRef>
          </c:val>
        </c:ser>
        <c:ser>
          <c:idx val="4"/>
          <c:order val="4"/>
          <c:tx>
            <c:strRef>
              <c:f>'Середні бали'!$H$2</c:f>
              <c:strCache>
                <c:ptCount val="1"/>
                <c:pt idx="0">
                  <c:v>Інститут людини</c:v>
                </c:pt>
              </c:strCache>
            </c:strRef>
          </c:tx>
          <c:invertIfNegative val="0"/>
          <c:dLbls>
            <c:dLbl>
              <c:idx val="0"/>
              <c:spPr>
                <a:solidFill>
                  <a:srgbClr val="FFFF00"/>
                </a:solidFill>
                <a:ln>
                  <a:solidFill>
                    <a:schemeClr val="tx1"/>
                  </a:solidFill>
                </a:ln>
              </c:spPr>
              <c:txPr>
                <a:bodyPr/>
                <a:lstStyle/>
                <a:p>
                  <a:pPr>
                    <a:defRPr sz="900" i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spPr>
                <a:solidFill>
                  <a:srgbClr val="FFFF00"/>
                </a:solidFill>
                <a:ln>
                  <a:solidFill>
                    <a:schemeClr val="tx1"/>
                  </a:solidFill>
                </a:ln>
              </c:spPr>
              <c:txPr>
                <a:bodyPr/>
                <a:lstStyle/>
                <a:p>
                  <a:pPr>
                    <a:defRPr sz="900" i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spPr>
                <a:solidFill>
                  <a:srgbClr val="FFFF00"/>
                </a:solidFill>
                <a:ln>
                  <a:solidFill>
                    <a:schemeClr val="tx1"/>
                  </a:solidFill>
                </a:ln>
              </c:spPr>
              <c:txPr>
                <a:bodyPr/>
                <a:lstStyle/>
                <a:p>
                  <a:pPr>
                    <a:defRPr sz="900" i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spPr>
                <a:solidFill>
                  <a:srgbClr val="FFFF00"/>
                </a:solidFill>
                <a:ln>
                  <a:solidFill>
                    <a:schemeClr val="tx1"/>
                  </a:solidFill>
                </a:ln>
              </c:spPr>
              <c:txPr>
                <a:bodyPr/>
                <a:lstStyle/>
                <a:p>
                  <a:pPr>
                    <a:defRPr sz="900" i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spPr>
                <a:solidFill>
                  <a:srgbClr val="FFFF00"/>
                </a:solidFill>
                <a:ln>
                  <a:solidFill>
                    <a:schemeClr val="tx1"/>
                  </a:solidFill>
                </a:ln>
              </c:spPr>
              <c:txPr>
                <a:bodyPr/>
                <a:lstStyle/>
                <a:p>
                  <a:pPr>
                    <a:defRPr sz="900" i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spPr>
                <a:solidFill>
                  <a:srgbClr val="FFFF00"/>
                </a:solidFill>
                <a:ln>
                  <a:solidFill>
                    <a:schemeClr val="tx1"/>
                  </a:solidFill>
                </a:ln>
              </c:spPr>
              <c:txPr>
                <a:bodyPr/>
                <a:lstStyle/>
                <a:p>
                  <a:pPr>
                    <a:defRPr sz="900" b="0" i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spPr>
                <a:solidFill>
                  <a:srgbClr val="FFFF00"/>
                </a:solidFill>
                <a:ln>
                  <a:solidFill>
                    <a:schemeClr val="tx1"/>
                  </a:solidFill>
                </a:ln>
              </c:spPr>
              <c:txPr>
                <a:bodyPr/>
                <a:lstStyle/>
                <a:p>
                  <a:pPr>
                    <a:defRPr sz="900" i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multiLvlStrRef>
              <c:f>'Середні бали'!$B$3:$C$10</c:f>
              <c:multiLvlStrCache>
                <c:ptCount val="8"/>
                <c:lvl>
                  <c:pt idx="0">
                    <c:v>ІНДЕКС УЧАСТІ В УНІВЕРСИТЕТСЬКОМУ ЖИТТІ</c:v>
                  </c:pt>
                  <c:pt idx="1">
                    <c:v>Спортивно-оздоровчі заходи Університету</c:v>
                  </c:pt>
                  <c:pt idx="2">
                    <c:v>Концертно-розважальні заходи у межах Університету</c:v>
                  </c:pt>
                  <c:pt idx="3">
                    <c:v>Культурно-мистецькі заходи у межах Університету</c:v>
                  </c:pt>
                  <c:pt idx="4">
                    <c:v>Відвідування у складі своїх академічних груп різних заходів за межами Університету</c:v>
                  </c:pt>
                  <c:pt idx="5">
                    <c:v>Благодійні та волонтерські заходи Університету</c:v>
                  </c:pt>
                  <c:pt idx="6">
                    <c:v>Соціальний проект «З Києвом і для Києва»</c:v>
                  </c:pt>
                  <c:pt idx="7">
                    <c:v>Кураторські години</c:v>
                  </c:pt>
                </c:lvl>
                <c:lvl>
                  <c:pt idx="0">
                    <c:v> </c:v>
                  </c:pt>
                  <c:pt idx="1">
                    <c:v> </c:v>
                  </c:pt>
                  <c:pt idx="2">
                    <c:v>Культурно-масові</c:v>
                  </c:pt>
                  <c:pt idx="5">
                    <c:v>Соціально-гуманітарні</c:v>
                  </c:pt>
                  <c:pt idx="7">
                    <c:v> </c:v>
                  </c:pt>
                </c:lvl>
              </c:multiLvlStrCache>
            </c:multiLvlStrRef>
          </c:cat>
          <c:val>
            <c:numRef>
              <c:f>'Середні бали'!$H$3:$H$10</c:f>
              <c:numCache>
                <c:formatCode>0.0</c:formatCode>
                <c:ptCount val="8"/>
                <c:pt idx="0" formatCode="###0.0">
                  <c:v>1.9</c:v>
                </c:pt>
                <c:pt idx="1">
                  <c:v>1.4</c:v>
                </c:pt>
                <c:pt idx="2">
                  <c:v>2.1</c:v>
                </c:pt>
                <c:pt idx="3">
                  <c:v>1.9</c:v>
                </c:pt>
                <c:pt idx="4">
                  <c:v>2.5</c:v>
                </c:pt>
                <c:pt idx="5">
                  <c:v>1.9</c:v>
                </c:pt>
                <c:pt idx="6">
                  <c:v>1.5</c:v>
                </c:pt>
                <c:pt idx="7">
                  <c:v>2.1</c:v>
                </c:pt>
              </c:numCache>
            </c:numRef>
          </c:val>
        </c:ser>
        <c:ser>
          <c:idx val="5"/>
          <c:order val="5"/>
          <c:tx>
            <c:strRef>
              <c:f>'Середні бали'!$I$2</c:f>
              <c:strCache>
                <c:ptCount val="1"/>
                <c:pt idx="0">
                  <c:v>Педагогічний інститут</c:v>
                </c:pt>
              </c:strCache>
            </c:strRef>
          </c:tx>
          <c:invertIfNegative val="0"/>
          <c:dLbls>
            <c:dLbl>
              <c:idx val="0"/>
              <c:spPr>
                <a:solidFill>
                  <a:srgbClr val="00B050"/>
                </a:solidFill>
                <a:ln>
                  <a:solidFill>
                    <a:schemeClr val="tx1"/>
                  </a:solidFill>
                </a:ln>
              </c:spPr>
              <c:txPr>
                <a:bodyPr/>
                <a:lstStyle/>
                <a:p>
                  <a:pPr>
                    <a:defRPr sz="900"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spPr>
                <a:solidFill>
                  <a:srgbClr val="00B050"/>
                </a:solidFill>
                <a:ln>
                  <a:solidFill>
                    <a:schemeClr val="tx1"/>
                  </a:solidFill>
                </a:ln>
              </c:spPr>
              <c:txPr>
                <a:bodyPr/>
                <a:lstStyle/>
                <a:p>
                  <a:pPr>
                    <a:defRPr sz="900"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spPr>
                <a:solidFill>
                  <a:srgbClr val="00B050"/>
                </a:solidFill>
                <a:ln>
                  <a:solidFill>
                    <a:schemeClr val="tx1"/>
                  </a:solidFill>
                </a:ln>
              </c:spPr>
              <c:txPr>
                <a:bodyPr/>
                <a:lstStyle/>
                <a:p>
                  <a:pPr>
                    <a:defRPr sz="900"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multiLvlStrRef>
              <c:f>'Середні бали'!$B$3:$C$10</c:f>
              <c:multiLvlStrCache>
                <c:ptCount val="8"/>
                <c:lvl>
                  <c:pt idx="0">
                    <c:v>ІНДЕКС УЧАСТІ В УНІВЕРСИТЕТСЬКОМУ ЖИТТІ</c:v>
                  </c:pt>
                  <c:pt idx="1">
                    <c:v>Спортивно-оздоровчі заходи Університету</c:v>
                  </c:pt>
                  <c:pt idx="2">
                    <c:v>Концертно-розважальні заходи у межах Університету</c:v>
                  </c:pt>
                  <c:pt idx="3">
                    <c:v>Культурно-мистецькі заходи у межах Університету</c:v>
                  </c:pt>
                  <c:pt idx="4">
                    <c:v>Відвідування у складі своїх академічних груп різних заходів за межами Університету</c:v>
                  </c:pt>
                  <c:pt idx="5">
                    <c:v>Благодійні та волонтерські заходи Університету</c:v>
                  </c:pt>
                  <c:pt idx="6">
                    <c:v>Соціальний проект «З Києвом і для Києва»</c:v>
                  </c:pt>
                  <c:pt idx="7">
                    <c:v>Кураторські години</c:v>
                  </c:pt>
                </c:lvl>
                <c:lvl>
                  <c:pt idx="0">
                    <c:v> </c:v>
                  </c:pt>
                  <c:pt idx="1">
                    <c:v> </c:v>
                  </c:pt>
                  <c:pt idx="2">
                    <c:v>Культурно-масові</c:v>
                  </c:pt>
                  <c:pt idx="5">
                    <c:v>Соціально-гуманітарні</c:v>
                  </c:pt>
                  <c:pt idx="7">
                    <c:v> </c:v>
                  </c:pt>
                </c:lvl>
              </c:multiLvlStrCache>
            </c:multiLvlStrRef>
          </c:cat>
          <c:val>
            <c:numRef>
              <c:f>'Середні бали'!$I$3:$I$10</c:f>
              <c:numCache>
                <c:formatCode>0.0</c:formatCode>
                <c:ptCount val="8"/>
                <c:pt idx="0" formatCode="###0.0">
                  <c:v>2.6</c:v>
                </c:pt>
                <c:pt idx="1">
                  <c:v>2.1</c:v>
                </c:pt>
                <c:pt idx="2">
                  <c:v>2.5</c:v>
                </c:pt>
                <c:pt idx="3">
                  <c:v>2.4</c:v>
                </c:pt>
                <c:pt idx="4">
                  <c:v>2.7</c:v>
                </c:pt>
                <c:pt idx="5">
                  <c:v>2.1</c:v>
                </c:pt>
                <c:pt idx="6">
                  <c:v>2.4</c:v>
                </c:pt>
                <c:pt idx="7">
                  <c:v>3.6</c:v>
                </c:pt>
              </c:numCache>
            </c:numRef>
          </c:val>
        </c:ser>
        <c:ser>
          <c:idx val="6"/>
          <c:order val="6"/>
          <c:tx>
            <c:strRef>
              <c:f>'Середні бали'!$J$2</c:f>
              <c:strCache>
                <c:ptCount val="1"/>
                <c:pt idx="0">
                  <c:v>Університетський коледж</c:v>
                </c:pt>
              </c:strCache>
            </c:strRef>
          </c:tx>
          <c:invertIfNegative val="0"/>
          <c:dLbls>
            <c:dLbl>
              <c:idx val="0"/>
              <c:spPr>
                <a:solidFill>
                  <a:srgbClr val="00B050"/>
                </a:solidFill>
                <a:ln>
                  <a:solidFill>
                    <a:schemeClr val="tx1"/>
                  </a:solidFill>
                </a:ln>
              </c:spPr>
              <c:txPr>
                <a:bodyPr/>
                <a:lstStyle/>
                <a:p>
                  <a:pPr>
                    <a:defRPr sz="900"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spPr>
                <a:solidFill>
                  <a:srgbClr val="00B050"/>
                </a:solidFill>
                <a:ln>
                  <a:solidFill>
                    <a:schemeClr val="tx1"/>
                  </a:solidFill>
                </a:ln>
              </c:spPr>
              <c:txPr>
                <a:bodyPr/>
                <a:lstStyle/>
                <a:p>
                  <a:pPr>
                    <a:defRPr sz="900"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spPr>
                <a:solidFill>
                  <a:srgbClr val="00B050"/>
                </a:solidFill>
                <a:ln>
                  <a:solidFill>
                    <a:schemeClr val="tx1"/>
                  </a:solidFill>
                </a:ln>
              </c:spPr>
              <c:txPr>
                <a:bodyPr/>
                <a:lstStyle/>
                <a:p>
                  <a:pPr>
                    <a:defRPr sz="900"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multiLvlStrRef>
              <c:f>'Середні бали'!$B$3:$C$10</c:f>
              <c:multiLvlStrCache>
                <c:ptCount val="8"/>
                <c:lvl>
                  <c:pt idx="0">
                    <c:v>ІНДЕКС УЧАСТІ В УНІВЕРСИТЕТСЬКОМУ ЖИТТІ</c:v>
                  </c:pt>
                  <c:pt idx="1">
                    <c:v>Спортивно-оздоровчі заходи Університету</c:v>
                  </c:pt>
                  <c:pt idx="2">
                    <c:v>Концертно-розважальні заходи у межах Університету</c:v>
                  </c:pt>
                  <c:pt idx="3">
                    <c:v>Культурно-мистецькі заходи у межах Університету</c:v>
                  </c:pt>
                  <c:pt idx="4">
                    <c:v>Відвідування у складі своїх академічних груп різних заходів за межами Університету</c:v>
                  </c:pt>
                  <c:pt idx="5">
                    <c:v>Благодійні та волонтерські заходи Університету</c:v>
                  </c:pt>
                  <c:pt idx="6">
                    <c:v>Соціальний проект «З Києвом і для Києва»</c:v>
                  </c:pt>
                  <c:pt idx="7">
                    <c:v>Кураторські години</c:v>
                  </c:pt>
                </c:lvl>
                <c:lvl>
                  <c:pt idx="0">
                    <c:v> </c:v>
                  </c:pt>
                  <c:pt idx="1">
                    <c:v> </c:v>
                  </c:pt>
                  <c:pt idx="2">
                    <c:v>Культурно-масові</c:v>
                  </c:pt>
                  <c:pt idx="5">
                    <c:v>Соціально-гуманітарні</c:v>
                  </c:pt>
                  <c:pt idx="7">
                    <c:v> </c:v>
                  </c:pt>
                </c:lvl>
              </c:multiLvlStrCache>
            </c:multiLvlStrRef>
          </c:cat>
          <c:val>
            <c:numRef>
              <c:f>'Середні бали'!$J$3:$J$10</c:f>
              <c:numCache>
                <c:formatCode>0.0</c:formatCode>
                <c:ptCount val="8"/>
                <c:pt idx="0" formatCode="###0.0">
                  <c:v>2.7</c:v>
                </c:pt>
                <c:pt idx="1">
                  <c:v>2.1</c:v>
                </c:pt>
                <c:pt idx="2">
                  <c:v>2.5</c:v>
                </c:pt>
                <c:pt idx="3">
                  <c:v>2.5</c:v>
                </c:pt>
                <c:pt idx="4">
                  <c:v>3.2</c:v>
                </c:pt>
                <c:pt idx="5">
                  <c:v>2.1</c:v>
                </c:pt>
                <c:pt idx="6">
                  <c:v>2</c:v>
                </c:pt>
                <c:pt idx="7">
                  <c:v>4.3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32103256"/>
        <c:axId val="232103648"/>
      </c:barChart>
      <c:catAx>
        <c:axId val="232103256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350" b="1"/>
            </a:pPr>
            <a:endParaRPr lang="ru-RU"/>
          </a:p>
        </c:txPr>
        <c:crossAx val="232103648"/>
        <c:crosses val="autoZero"/>
        <c:auto val="1"/>
        <c:lblAlgn val="ctr"/>
        <c:lblOffset val="100"/>
        <c:noMultiLvlLbl val="0"/>
      </c:catAx>
      <c:valAx>
        <c:axId val="232103648"/>
        <c:scaling>
          <c:orientation val="minMax"/>
        </c:scaling>
        <c:delete val="1"/>
        <c:axPos val="b"/>
        <c:numFmt formatCode="###0.0" sourceLinked="1"/>
        <c:majorTickMark val="out"/>
        <c:minorTickMark val="none"/>
        <c:tickLblPos val="nextTo"/>
        <c:crossAx val="232103256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"/>
          <c:y val="0.8464476169314521"/>
          <c:w val="0.44843767359182307"/>
          <c:h val="0.14878545777195928"/>
        </c:manualLayout>
      </c:layout>
      <c:overlay val="0"/>
      <c:txPr>
        <a:bodyPr/>
        <a:lstStyle/>
        <a:p>
          <a:pPr>
            <a:defRPr sz="1200" b="1"/>
          </a:pPr>
          <a:endParaRPr lang="ru-RU"/>
        </a:p>
      </c:txPr>
    </c:legend>
    <c:plotVisOnly val="1"/>
    <c:dispBlanksAs val="gap"/>
    <c:showDLblsOverMax val="0"/>
  </c:chart>
  <c:externalData r:id="rId2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4D220-E81E-4C2B-B037-6A1180CEDFFB}" type="datetimeFigureOut">
              <a:rPr lang="ru-RU" smtClean="0"/>
              <a:t>18.04.2014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A0C60-1D64-490F-AB98-41333CADF8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05245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4D220-E81E-4C2B-B037-6A1180CEDFFB}" type="datetimeFigureOut">
              <a:rPr lang="ru-RU" smtClean="0"/>
              <a:t>18.04.2014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A0C60-1D64-490F-AB98-41333CADF8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35289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4D220-E81E-4C2B-B037-6A1180CEDFFB}" type="datetimeFigureOut">
              <a:rPr lang="ru-RU" smtClean="0"/>
              <a:t>18.04.2014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A0C60-1D64-490F-AB98-41333CADF8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7586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9144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300" y="2404534"/>
            <a:ext cx="5825202" cy="1646302"/>
          </a:xfrm>
        </p:spPr>
        <p:txBody>
          <a:bodyPr anchor="b">
            <a:noAutofit/>
          </a:bodyPr>
          <a:lstStyle>
            <a:lvl1pPr algn="r">
              <a:defRPr sz="405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300" y="4050834"/>
            <a:ext cx="5825202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90C93-C54F-49AF-A68B-C70973D0DDD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18.04.2014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59EAB-F231-43F3-B8F1-8E01BD29B6E2}" type="slidenum">
              <a:rPr lang="ru-RU" smtClean="0">
                <a:solidFill>
                  <a:srgbClr val="90C226"/>
                </a:solidFill>
              </a:rPr>
              <a:pPr/>
              <a:t>‹#›</a:t>
            </a:fld>
            <a:endParaRPr lang="ru-RU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68456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7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90C93-C54F-49AF-A68B-C70973D0DDD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18.04.2014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59EAB-F231-43F3-B8F1-8E01BD29B6E2}" type="slidenum">
              <a:rPr lang="ru-RU" smtClean="0">
                <a:solidFill>
                  <a:srgbClr val="90C226"/>
                </a:solidFill>
              </a:rPr>
              <a:pPr/>
              <a:t>‹#›</a:t>
            </a:fld>
            <a:endParaRPr lang="ru-RU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27431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2700868"/>
            <a:ext cx="6447501" cy="1826581"/>
          </a:xfrm>
        </p:spPr>
        <p:txBody>
          <a:bodyPr anchor="b"/>
          <a:lstStyle>
            <a:lvl1pPr algn="l">
              <a:defRPr sz="3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4527448"/>
            <a:ext cx="6447501" cy="860400"/>
          </a:xfrm>
        </p:spPr>
        <p:txBody>
          <a:bodyPr anchor="t"/>
          <a:lstStyle>
            <a:lvl1pPr marL="0" indent="0" algn="l">
              <a:buNone/>
              <a:defRPr sz="15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90C93-C54F-49AF-A68B-C70973D0DDD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18.04.2014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59EAB-F231-43F3-B8F1-8E01BD29B6E2}" type="slidenum">
              <a:rPr lang="ru-RU" smtClean="0">
                <a:solidFill>
                  <a:srgbClr val="90C226"/>
                </a:solidFill>
              </a:rPr>
              <a:pPr/>
              <a:t>‹#›</a:t>
            </a:fld>
            <a:endParaRPr lang="ru-RU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64832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1" y="2160589"/>
            <a:ext cx="3138026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17477" y="2160590"/>
            <a:ext cx="3138026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90C93-C54F-49AF-A68B-C70973D0DDD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18.04.2014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59EAB-F231-43F3-B8F1-8E01BD29B6E2}" type="slidenum">
              <a:rPr lang="ru-RU" smtClean="0">
                <a:solidFill>
                  <a:srgbClr val="90C226"/>
                </a:solidFill>
              </a:rPr>
              <a:pPr/>
              <a:t>‹#›</a:t>
            </a:fld>
            <a:endParaRPr lang="ru-RU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10192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6809" y="2160983"/>
            <a:ext cx="3139217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6809" y="2737246"/>
            <a:ext cx="31392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16287" y="2160983"/>
            <a:ext cx="3139214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16288" y="2737246"/>
            <a:ext cx="313921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90C93-C54F-49AF-A68B-C70973D0DDD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18.04.2014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59EAB-F231-43F3-B8F1-8E01BD29B6E2}" type="slidenum">
              <a:rPr lang="ru-RU" smtClean="0">
                <a:solidFill>
                  <a:srgbClr val="90C226"/>
                </a:solidFill>
              </a:rPr>
              <a:pPr/>
              <a:t>‹#›</a:t>
            </a:fld>
            <a:endParaRPr lang="ru-RU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059379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609600"/>
            <a:ext cx="6447501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90C93-C54F-49AF-A68B-C70973D0DDD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18.04.2014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59EAB-F231-43F3-B8F1-8E01BD29B6E2}" type="slidenum">
              <a:rPr lang="ru-RU" smtClean="0">
                <a:solidFill>
                  <a:srgbClr val="90C226"/>
                </a:solidFill>
              </a:rPr>
              <a:pPr/>
              <a:t>‹#›</a:t>
            </a:fld>
            <a:endParaRPr lang="ru-RU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643801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90C93-C54F-49AF-A68B-C70973D0DDD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18.04.2014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59EAB-F231-43F3-B8F1-8E01BD29B6E2}" type="slidenum">
              <a:rPr lang="ru-RU" smtClean="0">
                <a:solidFill>
                  <a:srgbClr val="90C226"/>
                </a:solidFill>
              </a:rPr>
              <a:pPr/>
              <a:t>‹#›</a:t>
            </a:fld>
            <a:endParaRPr lang="ru-RU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937522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1498604"/>
            <a:ext cx="2890896" cy="1278466"/>
          </a:xfrm>
        </p:spPr>
        <p:txBody>
          <a:bodyPr anchor="b">
            <a:normAutofit/>
          </a:bodyPr>
          <a:lstStyle>
            <a:lvl1pPr>
              <a:defRPr sz="1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0346" y="514925"/>
            <a:ext cx="3385156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2777069"/>
            <a:ext cx="2890896" cy="2584449"/>
          </a:xfrm>
        </p:spPr>
        <p:txBody>
          <a:bodyPr>
            <a:normAutofit/>
          </a:bodyPr>
          <a:lstStyle>
            <a:lvl1pPr marL="0" indent="0">
              <a:buNone/>
              <a:defRPr sz="1050"/>
            </a:lvl1pPr>
            <a:lvl2pPr marL="342797" indent="0">
              <a:buNone/>
              <a:defRPr sz="1050"/>
            </a:lvl2pPr>
            <a:lvl3pPr marL="685595" indent="0">
              <a:buNone/>
              <a:defRPr sz="900"/>
            </a:lvl3pPr>
            <a:lvl4pPr marL="1028392" indent="0">
              <a:buNone/>
              <a:defRPr sz="750"/>
            </a:lvl4pPr>
            <a:lvl5pPr marL="1371188" indent="0">
              <a:buNone/>
              <a:defRPr sz="750"/>
            </a:lvl5pPr>
            <a:lvl6pPr marL="1713986" indent="0">
              <a:buNone/>
              <a:defRPr sz="750"/>
            </a:lvl6pPr>
            <a:lvl7pPr marL="2056783" indent="0">
              <a:buNone/>
              <a:defRPr sz="750"/>
            </a:lvl7pPr>
            <a:lvl8pPr marL="2399580" indent="0">
              <a:buNone/>
              <a:defRPr sz="750"/>
            </a:lvl8pPr>
            <a:lvl9pPr marL="2742377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90C93-C54F-49AF-A68B-C70973D0DDD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18.04.2014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59EAB-F231-43F3-B8F1-8E01BD29B6E2}" type="slidenum">
              <a:rPr lang="ru-RU" smtClean="0">
                <a:solidFill>
                  <a:srgbClr val="90C226"/>
                </a:solidFill>
              </a:rPr>
              <a:pPr/>
              <a:t>‹#›</a:t>
            </a:fld>
            <a:endParaRPr lang="ru-RU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15143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4D220-E81E-4C2B-B037-6A1180CEDFFB}" type="datetimeFigureOut">
              <a:rPr lang="ru-RU" smtClean="0"/>
              <a:t>18.04.2014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A0C60-1D64-490F-AB98-41333CADF8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299431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4800600"/>
            <a:ext cx="6447500" cy="566738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8001" y="609600"/>
            <a:ext cx="6447501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5367338"/>
            <a:ext cx="6447500" cy="674024"/>
          </a:xfrm>
        </p:spPr>
        <p:txBody>
          <a:bodyPr>
            <a:normAutofit/>
          </a:bodyPr>
          <a:lstStyle>
            <a:lvl1pPr marL="0" indent="0">
              <a:buNone/>
              <a:defRPr sz="9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90C93-C54F-49AF-A68B-C70973D0DDD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18.04.2014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59EAB-F231-43F3-B8F1-8E01BD29B6E2}" type="slidenum">
              <a:rPr lang="ru-RU" smtClean="0">
                <a:solidFill>
                  <a:srgbClr val="90C226"/>
                </a:solidFill>
              </a:rPr>
              <a:pPr/>
              <a:t>‹#›</a:t>
            </a:fld>
            <a:endParaRPr lang="ru-RU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563685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609600"/>
            <a:ext cx="6447501" cy="3403600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4470400"/>
            <a:ext cx="6447501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90C93-C54F-49AF-A68B-C70973D0DDD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18.04.2014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59EAB-F231-43F3-B8F1-8E01BD29B6E2}" type="slidenum">
              <a:rPr lang="ru-RU" smtClean="0">
                <a:solidFill>
                  <a:srgbClr val="90C226"/>
                </a:solidFill>
              </a:rPr>
              <a:pPr/>
              <a:t>‹#›</a:t>
            </a:fld>
            <a:endParaRPr lang="ru-RU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506035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8500" y="609600"/>
            <a:ext cx="6070601" cy="3022600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24604" y="3632200"/>
            <a:ext cx="5418393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4470400"/>
            <a:ext cx="6447501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90C93-C54F-49AF-A68B-C70973D0DDD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18.04.2014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59EAB-F231-43F3-B8F1-8E01BD29B6E2}" type="slidenum">
              <a:rPr lang="ru-RU" smtClean="0">
                <a:solidFill>
                  <a:srgbClr val="90C226"/>
                </a:solidFill>
              </a:rPr>
              <a:pPr/>
              <a:t>‹#›</a:t>
            </a:fld>
            <a:endParaRPr lang="ru-RU">
              <a:solidFill>
                <a:srgbClr val="90C226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06403" y="790378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r>
              <a:rPr lang="en-US" sz="6000" dirty="0">
                <a:ln w="3175" cmpd="sng">
                  <a:noFill/>
                </a:ln>
                <a:solidFill>
                  <a:srgbClr val="90C226">
                    <a:lumMod val="60000"/>
                    <a:lumOff val="40000"/>
                  </a:srgbClr>
                </a:solidFill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669758" y="2886556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r>
              <a:rPr lang="en-US" sz="6000" dirty="0">
                <a:ln w="3175" cmpd="sng">
                  <a:noFill/>
                </a:ln>
                <a:solidFill>
                  <a:srgbClr val="90C226">
                    <a:lumMod val="60000"/>
                    <a:lumOff val="40000"/>
                  </a:srgbClr>
                </a:solidFill>
                <a:latin typeface="Arial"/>
              </a:rPr>
              <a:t>”</a:t>
            </a:r>
            <a:endParaRPr lang="en-US" sz="1350" dirty="0">
              <a:solidFill>
                <a:srgbClr val="90C226">
                  <a:lumMod val="60000"/>
                  <a:lumOff val="40000"/>
                </a:srgb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4820507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1931988"/>
            <a:ext cx="6447501" cy="2595460"/>
          </a:xfrm>
        </p:spPr>
        <p:txBody>
          <a:bodyPr anchor="b">
            <a:normAutofit/>
          </a:bodyPr>
          <a:lstStyle>
            <a:lvl1pPr algn="l">
              <a:defRPr sz="33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4527448"/>
            <a:ext cx="6447501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90C93-C54F-49AF-A68B-C70973D0DDD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18.04.2014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59EAB-F231-43F3-B8F1-8E01BD29B6E2}" type="slidenum">
              <a:rPr lang="ru-RU" smtClean="0">
                <a:solidFill>
                  <a:srgbClr val="90C226"/>
                </a:solidFill>
              </a:rPr>
              <a:pPr/>
              <a:t>‹#›</a:t>
            </a:fld>
            <a:endParaRPr lang="ru-RU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342708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8500" y="609600"/>
            <a:ext cx="6070601" cy="3022600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07999" y="4013200"/>
            <a:ext cx="6447502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4527448"/>
            <a:ext cx="6447501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90C93-C54F-49AF-A68B-C70973D0DDD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18.04.2014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59EAB-F231-43F3-B8F1-8E01BD29B6E2}" type="slidenum">
              <a:rPr lang="ru-RU" smtClean="0">
                <a:solidFill>
                  <a:srgbClr val="90C226"/>
                </a:solidFill>
              </a:rPr>
              <a:pPr/>
              <a:t>‹#›</a:t>
            </a:fld>
            <a:endParaRPr lang="ru-RU">
              <a:solidFill>
                <a:srgbClr val="90C226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06403" y="790378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r>
              <a:rPr lang="en-US" sz="6000" dirty="0">
                <a:ln w="3175" cmpd="sng">
                  <a:noFill/>
                </a:ln>
                <a:solidFill>
                  <a:srgbClr val="90C226">
                    <a:lumMod val="60000"/>
                    <a:lumOff val="40000"/>
                  </a:srgbClr>
                </a:solidFill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669758" y="2886556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r>
              <a:rPr lang="en-US" sz="6000" dirty="0">
                <a:ln w="3175" cmpd="sng">
                  <a:noFill/>
                </a:ln>
                <a:solidFill>
                  <a:srgbClr val="90C226">
                    <a:lumMod val="60000"/>
                    <a:lumOff val="40000"/>
                  </a:srgbClr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7217043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609600"/>
            <a:ext cx="6441152" cy="3022600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07999" y="4013200"/>
            <a:ext cx="6447502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4527448"/>
            <a:ext cx="6447501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90C93-C54F-49AF-A68B-C70973D0DDD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18.04.2014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59EAB-F231-43F3-B8F1-8E01BD29B6E2}" type="slidenum">
              <a:rPr lang="ru-RU" smtClean="0">
                <a:solidFill>
                  <a:srgbClr val="90C226"/>
                </a:solidFill>
              </a:rPr>
              <a:pPr/>
              <a:t>‹#›</a:t>
            </a:fld>
            <a:endParaRPr lang="ru-RU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655053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90C93-C54F-49AF-A68B-C70973D0DDD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18.04.2014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59EAB-F231-43F3-B8F1-8E01BD29B6E2}" type="slidenum">
              <a:rPr lang="ru-RU" smtClean="0">
                <a:solidFill>
                  <a:srgbClr val="90C226"/>
                </a:solidFill>
              </a:rPr>
              <a:pPr/>
              <a:t>‹#›</a:t>
            </a:fld>
            <a:endParaRPr lang="ru-RU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618709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5755" y="609600"/>
            <a:ext cx="978557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8001" y="609600"/>
            <a:ext cx="5295113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90C93-C54F-49AF-A68B-C70973D0DDD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18.04.2014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59EAB-F231-43F3-B8F1-8E01BD29B6E2}" type="slidenum">
              <a:rPr lang="ru-RU" smtClean="0">
                <a:solidFill>
                  <a:srgbClr val="90C226"/>
                </a:solidFill>
              </a:rPr>
              <a:pPr/>
              <a:t>‹#›</a:t>
            </a:fld>
            <a:endParaRPr lang="ru-RU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9199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4D220-E81E-4C2B-B037-6A1180CEDFFB}" type="datetimeFigureOut">
              <a:rPr lang="ru-RU" smtClean="0"/>
              <a:t>18.04.2014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A0C60-1D64-490F-AB98-41333CADF8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58973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4D220-E81E-4C2B-B037-6A1180CEDFFB}" type="datetimeFigureOut">
              <a:rPr lang="ru-RU" smtClean="0"/>
              <a:t>18.04.2014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A0C60-1D64-490F-AB98-41333CADF8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89937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4D220-E81E-4C2B-B037-6A1180CEDFFB}" type="datetimeFigureOut">
              <a:rPr lang="ru-RU" smtClean="0"/>
              <a:t>18.04.2014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A0C60-1D64-490F-AB98-41333CADF8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51877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4D220-E81E-4C2B-B037-6A1180CEDFFB}" type="datetimeFigureOut">
              <a:rPr lang="ru-RU" smtClean="0"/>
              <a:t>18.04.2014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A0C60-1D64-490F-AB98-41333CADF8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70078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4D220-E81E-4C2B-B037-6A1180CEDFFB}" type="datetimeFigureOut">
              <a:rPr lang="ru-RU" smtClean="0"/>
              <a:t>18.04.2014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A0C60-1D64-490F-AB98-41333CADF8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48822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4D220-E81E-4C2B-B037-6A1180CEDFFB}" type="datetimeFigureOut">
              <a:rPr lang="ru-RU" smtClean="0"/>
              <a:t>18.04.2014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A0C60-1D64-490F-AB98-41333CADF8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85685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4D220-E81E-4C2B-B037-6A1180CEDFFB}" type="datetimeFigureOut">
              <a:rPr lang="ru-RU" smtClean="0"/>
              <a:t>18.04.2014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A0C60-1D64-490F-AB98-41333CADF8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81834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B4D220-E81E-4C2B-B037-6A1180CEDFFB}" type="datetimeFigureOut">
              <a:rPr lang="ru-RU" smtClean="0"/>
              <a:t>18.04.2014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BA0C60-1D64-490F-AB98-41333CADF8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8786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9144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8001" y="609600"/>
            <a:ext cx="6447501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2160590"/>
            <a:ext cx="6447501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3850" y="6041363"/>
            <a:ext cx="6839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390C93-C54F-49AF-A68B-C70973D0DDD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18.04.2014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8001" y="6041363"/>
            <a:ext cx="47232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2998" y="6041363"/>
            <a:ext cx="5125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accent1"/>
                </a:solidFill>
              </a:defRPr>
            </a:lvl1pPr>
          </a:lstStyle>
          <a:p>
            <a:fld id="{16659EAB-F231-43F3-B8F1-8E01BD29B6E2}" type="slidenum">
              <a:rPr lang="ru-RU" smtClean="0">
                <a:solidFill>
                  <a:srgbClr val="90C226"/>
                </a:solidFill>
              </a:rPr>
              <a:pPr/>
              <a:t>‹#›</a:t>
            </a:fld>
            <a:endParaRPr lang="ru-RU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62874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342900" rtl="0" eaLnBrk="1" latinLnBrk="0" hangingPunct="1">
        <a:spcBef>
          <a:spcPct val="0"/>
        </a:spcBef>
        <a:buNone/>
        <a:defRPr sz="27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57175" indent="-257175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3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uk-UA" dirty="0" smtClean="0"/>
              <a:t>«</a:t>
            </a:r>
            <a:r>
              <a:rPr lang="uk-UA" dirty="0"/>
              <a:t>Участь студентів Київського університету імені Бориса Грінченка у </a:t>
            </a:r>
            <a:r>
              <a:rPr lang="uk-UA" dirty="0" err="1"/>
              <a:t>позанавчальних</a:t>
            </a:r>
            <a:r>
              <a:rPr lang="uk-UA" dirty="0"/>
              <a:t> заходах»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/>
              <a:t>Соціологічне опитування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29035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7016" y="116632"/>
            <a:ext cx="8856984" cy="778098"/>
          </a:xfrm>
        </p:spPr>
        <p:txBody>
          <a:bodyPr>
            <a:noAutofit/>
          </a:bodyPr>
          <a:lstStyle/>
          <a:p>
            <a:r>
              <a:rPr lang="uk-UA" sz="2000" b="1" dirty="0" smtClean="0"/>
              <a:t>Середній бал </a:t>
            </a:r>
            <a:r>
              <a:rPr lang="ru-RU" sz="2000" b="1" dirty="0" err="1" smtClean="0"/>
              <a:t>відвідування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позанавчальних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заходів</a:t>
            </a:r>
            <a:r>
              <a:rPr lang="ru-RU" sz="2000" b="1" dirty="0" smtClean="0"/>
              <a:t> і </a:t>
            </a:r>
            <a:r>
              <a:rPr lang="ru-RU" sz="2000" b="1" dirty="0" err="1" smtClean="0"/>
              <a:t>загальної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включеності</a:t>
            </a:r>
            <a:r>
              <a:rPr lang="ru-RU" sz="2000" b="1" dirty="0" smtClean="0"/>
              <a:t> в </a:t>
            </a:r>
            <a:r>
              <a:rPr lang="ru-RU" sz="2000" b="1" dirty="0" err="1" smtClean="0"/>
              <a:t>університетське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життя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студентів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Київського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університету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імені</a:t>
            </a:r>
            <a:r>
              <a:rPr lang="ru-RU" sz="2000" b="1" dirty="0" smtClean="0"/>
              <a:t> Бориса </a:t>
            </a:r>
            <a:r>
              <a:rPr lang="ru-RU" sz="2000" b="1" dirty="0" err="1" smtClean="0"/>
              <a:t>Грінченка</a:t>
            </a:r>
            <a:r>
              <a:rPr lang="ru-RU" sz="2000" b="1" dirty="0" smtClean="0"/>
              <a:t> (</a:t>
            </a:r>
            <a:r>
              <a:rPr lang="uk-UA" sz="2000" b="1" dirty="0" smtClean="0"/>
              <a:t>заходи в Університеті і підрозділах</a:t>
            </a:r>
            <a:r>
              <a:rPr lang="ru-RU" sz="2000" b="1" dirty="0" smtClean="0"/>
              <a:t>)</a:t>
            </a:r>
            <a:endParaRPr lang="ru-RU" sz="2000" b="1" dirty="0"/>
          </a:p>
        </p:txBody>
      </p:sp>
      <p:graphicFrame>
        <p:nvGraphicFramePr>
          <p:cNvPr id="16" name="Объект 1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35726401"/>
              </p:ext>
            </p:extLst>
          </p:nvPr>
        </p:nvGraphicFramePr>
        <p:xfrm>
          <a:off x="179511" y="1038321"/>
          <a:ext cx="8784976" cy="4104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9" name="Прямоугольник 18"/>
          <p:cNvSpPr/>
          <p:nvPr/>
        </p:nvSpPr>
        <p:spPr>
          <a:xfrm>
            <a:off x="5510404" y="5843156"/>
            <a:ext cx="144016" cy="144017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5538453" y="6292167"/>
            <a:ext cx="144016" cy="144017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942452" y="5661248"/>
            <a:ext cx="30963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sz="900" b="1" dirty="0" smtClean="0"/>
              <a:t>відхилення середнього балу в підрозділі відрізняється від Університету в меншу сторону на рівні </a:t>
            </a:r>
            <a:r>
              <a:rPr lang="en-US" sz="900" b="1" dirty="0"/>
              <a:t>p≤0,05</a:t>
            </a:r>
            <a:endParaRPr lang="ru-RU" sz="9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5962489" y="6110261"/>
            <a:ext cx="30323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sz="900" b="1" dirty="0" smtClean="0"/>
              <a:t>відхилення середнього балу в підрозділі відрізняється від Університету в більшу сторону на рівні </a:t>
            </a:r>
            <a:r>
              <a:rPr lang="en-US" sz="900" b="1" dirty="0"/>
              <a:t>p≤0,05</a:t>
            </a:r>
            <a:endParaRPr lang="ru-RU" sz="9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5726428" y="5787633"/>
            <a:ext cx="28803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900" dirty="0" smtClean="0"/>
              <a:t>-</a:t>
            </a:r>
            <a:endParaRPr lang="ru-RU" sz="900" dirty="0"/>
          </a:p>
        </p:txBody>
      </p:sp>
      <p:sp>
        <p:nvSpPr>
          <p:cNvPr id="25" name="TextBox 24"/>
          <p:cNvSpPr txBox="1"/>
          <p:nvPr/>
        </p:nvSpPr>
        <p:spPr>
          <a:xfrm>
            <a:off x="5674085" y="6248759"/>
            <a:ext cx="29641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900" dirty="0" smtClean="0"/>
              <a:t>-</a:t>
            </a:r>
            <a:endParaRPr lang="ru-RU" sz="9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727" y="5150030"/>
            <a:ext cx="5364088" cy="15306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47620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0766" y="188640"/>
            <a:ext cx="8229600" cy="634082"/>
          </a:xfrm>
        </p:spPr>
        <p:txBody>
          <a:bodyPr>
            <a:noAutofit/>
          </a:bodyPr>
          <a:lstStyle/>
          <a:p>
            <a:r>
              <a:rPr lang="ru-RU" sz="1700" b="1" dirty="0" err="1"/>
              <a:t>Середній</a:t>
            </a:r>
            <a:r>
              <a:rPr lang="ru-RU" sz="1700" b="1" dirty="0"/>
              <a:t> бал </a:t>
            </a:r>
            <a:r>
              <a:rPr lang="ru-RU" sz="1700" b="1" dirty="0" err="1"/>
              <a:t>відвідування</a:t>
            </a:r>
            <a:r>
              <a:rPr lang="ru-RU" sz="1700" b="1" dirty="0"/>
              <a:t> </a:t>
            </a:r>
            <a:r>
              <a:rPr lang="ru-RU" sz="1700" b="1" dirty="0" err="1"/>
              <a:t>позанавчальних</a:t>
            </a:r>
            <a:r>
              <a:rPr lang="ru-RU" sz="1700" b="1" dirty="0"/>
              <a:t> </a:t>
            </a:r>
            <a:r>
              <a:rPr lang="ru-RU" sz="1700" b="1" dirty="0" err="1"/>
              <a:t>заходів</a:t>
            </a:r>
            <a:r>
              <a:rPr lang="ru-RU" sz="1700" b="1" dirty="0"/>
              <a:t> і </a:t>
            </a:r>
            <a:r>
              <a:rPr lang="ru-RU" sz="1700" b="1" dirty="0" err="1"/>
              <a:t>загальної</a:t>
            </a:r>
            <a:r>
              <a:rPr lang="ru-RU" sz="1700" b="1" dirty="0"/>
              <a:t> </a:t>
            </a:r>
            <a:r>
              <a:rPr lang="ru-RU" sz="1700" b="1" dirty="0" err="1"/>
              <a:t>включеності</a:t>
            </a:r>
            <a:r>
              <a:rPr lang="ru-RU" sz="1700" b="1" dirty="0"/>
              <a:t> в </a:t>
            </a:r>
            <a:r>
              <a:rPr lang="ru-RU" sz="1700" b="1" dirty="0" err="1"/>
              <a:t>університетське</a:t>
            </a:r>
            <a:r>
              <a:rPr lang="ru-RU" sz="1700" b="1" dirty="0"/>
              <a:t> </a:t>
            </a:r>
            <a:r>
              <a:rPr lang="ru-RU" sz="1700" b="1" dirty="0" err="1"/>
              <a:t>життя</a:t>
            </a:r>
            <a:r>
              <a:rPr lang="ru-RU" sz="1700" b="1" dirty="0"/>
              <a:t> </a:t>
            </a:r>
            <a:r>
              <a:rPr lang="ru-RU" sz="1700" b="1" dirty="0" err="1"/>
              <a:t>студентів</a:t>
            </a:r>
            <a:r>
              <a:rPr lang="ru-RU" sz="1700" b="1" dirty="0"/>
              <a:t> </a:t>
            </a:r>
            <a:r>
              <a:rPr lang="ru-RU" sz="1700" b="1" dirty="0" err="1"/>
              <a:t>Київського</a:t>
            </a:r>
            <a:r>
              <a:rPr lang="ru-RU" sz="1700" b="1" dirty="0"/>
              <a:t> </a:t>
            </a:r>
            <a:r>
              <a:rPr lang="ru-RU" sz="1700" b="1" dirty="0" err="1"/>
              <a:t>університету</a:t>
            </a:r>
            <a:r>
              <a:rPr lang="ru-RU" sz="1700" b="1" dirty="0"/>
              <a:t> </a:t>
            </a:r>
            <a:r>
              <a:rPr lang="ru-RU" sz="1700" b="1" dirty="0" err="1"/>
              <a:t>імені</a:t>
            </a:r>
            <a:r>
              <a:rPr lang="ru-RU" sz="1700" b="1" dirty="0"/>
              <a:t> Бориса </a:t>
            </a:r>
            <a:r>
              <a:rPr lang="ru-RU" sz="1700" b="1" dirty="0" err="1"/>
              <a:t>Грінченка</a:t>
            </a:r>
            <a:r>
              <a:rPr lang="ru-RU" sz="1700" b="1" dirty="0"/>
              <a:t> </a:t>
            </a:r>
            <a:r>
              <a:rPr lang="ru-RU" sz="1700" b="1" dirty="0" smtClean="0"/>
              <a:t>(</a:t>
            </a:r>
            <a:r>
              <a:rPr lang="ru-RU" sz="1700" b="1" dirty="0" err="1" smtClean="0"/>
              <a:t>Університет</a:t>
            </a:r>
            <a:r>
              <a:rPr lang="ru-RU" sz="1700" b="1" dirty="0" smtClean="0"/>
              <a:t> і </a:t>
            </a:r>
            <a:r>
              <a:rPr lang="ru-RU" sz="1700" b="1" dirty="0" err="1" smtClean="0"/>
              <a:t>підрозділи</a:t>
            </a:r>
            <a:r>
              <a:rPr lang="ru-RU" sz="1700" b="1" dirty="0" smtClean="0"/>
              <a:t> в </a:t>
            </a:r>
            <a:r>
              <a:rPr lang="ru-RU" sz="1700" b="1" dirty="0" err="1" smtClean="0"/>
              <a:t>контексті</a:t>
            </a:r>
            <a:r>
              <a:rPr lang="ru-RU" sz="1700" b="1" dirty="0" smtClean="0"/>
              <a:t> </a:t>
            </a:r>
            <a:r>
              <a:rPr lang="ru-RU" sz="1700" b="1" dirty="0" err="1" smtClean="0"/>
              <a:t>заходів</a:t>
            </a:r>
            <a:r>
              <a:rPr lang="ru-RU" sz="1700" b="1" dirty="0" smtClean="0"/>
              <a:t> і </a:t>
            </a:r>
            <a:r>
              <a:rPr lang="ru-RU" sz="1700" b="1" dirty="0" err="1" smtClean="0"/>
              <a:t>включеності</a:t>
            </a:r>
            <a:r>
              <a:rPr lang="ru-RU" sz="1700" b="1" dirty="0" smtClean="0"/>
              <a:t> в </a:t>
            </a:r>
            <a:r>
              <a:rPr lang="ru-RU" sz="1700" b="1" dirty="0" err="1" smtClean="0"/>
              <a:t>університетське</a:t>
            </a:r>
            <a:r>
              <a:rPr lang="ru-RU" sz="1700" b="1" dirty="0" smtClean="0"/>
              <a:t> </a:t>
            </a:r>
            <a:r>
              <a:rPr lang="ru-RU" sz="1700" b="1" dirty="0" err="1" smtClean="0"/>
              <a:t>життя</a:t>
            </a:r>
            <a:r>
              <a:rPr lang="ru-RU" sz="1700" b="1" dirty="0" smtClean="0"/>
              <a:t>)</a:t>
            </a:r>
            <a:endParaRPr lang="ru-RU" sz="17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84952229"/>
              </p:ext>
            </p:extLst>
          </p:nvPr>
        </p:nvGraphicFramePr>
        <p:xfrm>
          <a:off x="107504" y="1124744"/>
          <a:ext cx="8928992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5222372" y="5635706"/>
            <a:ext cx="144016" cy="144017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5250421" y="6084717"/>
            <a:ext cx="144016" cy="144017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5654420" y="5453798"/>
            <a:ext cx="30963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sz="900" b="1" dirty="0" smtClean="0"/>
              <a:t>відхилення середнього балу в підрозділі відрізняється від Університету в меншу сторону на рівні </a:t>
            </a:r>
            <a:r>
              <a:rPr lang="en-US" sz="900" b="1" dirty="0"/>
              <a:t>p≤0,05</a:t>
            </a:r>
            <a:endParaRPr lang="ru-RU" sz="9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5674457" y="5902811"/>
            <a:ext cx="30323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sz="900" b="1" dirty="0" smtClean="0"/>
              <a:t>відхилення середнього балу в підрозділі відрізняється від Університету в більшу сторону на рівні </a:t>
            </a:r>
            <a:r>
              <a:rPr lang="en-US" sz="900" b="1" dirty="0"/>
              <a:t>p≤0,05</a:t>
            </a:r>
            <a:endParaRPr lang="ru-RU" sz="9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5438396" y="5580183"/>
            <a:ext cx="28803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900" dirty="0" smtClean="0"/>
              <a:t>-</a:t>
            </a:r>
            <a:endParaRPr lang="ru-RU" sz="900" dirty="0"/>
          </a:p>
        </p:txBody>
      </p:sp>
      <p:sp>
        <p:nvSpPr>
          <p:cNvPr id="12" name="TextBox 11"/>
          <p:cNvSpPr txBox="1"/>
          <p:nvPr/>
        </p:nvSpPr>
        <p:spPr>
          <a:xfrm>
            <a:off x="5386053" y="6041309"/>
            <a:ext cx="29641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900" dirty="0" smtClean="0"/>
              <a:t>-</a:t>
            </a:r>
            <a:endParaRPr lang="ru-RU" sz="900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39" y="5301207"/>
            <a:ext cx="3029393" cy="15350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93487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3064898"/>
              </p:ext>
            </p:extLst>
          </p:nvPr>
        </p:nvGraphicFramePr>
        <p:xfrm>
          <a:off x="323528" y="982088"/>
          <a:ext cx="8640960" cy="5687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12968" cy="634082"/>
          </a:xfrm>
        </p:spPr>
        <p:txBody>
          <a:bodyPr>
            <a:noAutofit/>
          </a:bodyPr>
          <a:lstStyle/>
          <a:p>
            <a:r>
              <a:rPr lang="ru-RU" sz="1800" b="1" dirty="0" err="1"/>
              <a:t>Середній</a:t>
            </a:r>
            <a:r>
              <a:rPr lang="ru-RU" sz="1800" b="1" dirty="0"/>
              <a:t> бал </a:t>
            </a:r>
            <a:r>
              <a:rPr lang="ru-RU" sz="1800" b="1" dirty="0" err="1"/>
              <a:t>відвідування</a:t>
            </a:r>
            <a:r>
              <a:rPr lang="ru-RU" sz="1800" b="1" dirty="0"/>
              <a:t> </a:t>
            </a:r>
            <a:r>
              <a:rPr lang="ru-RU" sz="1800" b="1" dirty="0" err="1"/>
              <a:t>позанавчальних</a:t>
            </a:r>
            <a:r>
              <a:rPr lang="ru-RU" sz="1800" b="1" dirty="0"/>
              <a:t> </a:t>
            </a:r>
            <a:r>
              <a:rPr lang="ru-RU" sz="1800" b="1" dirty="0" err="1"/>
              <a:t>заходів</a:t>
            </a:r>
            <a:r>
              <a:rPr lang="ru-RU" sz="1800" b="1" dirty="0"/>
              <a:t> і </a:t>
            </a:r>
            <a:r>
              <a:rPr lang="ru-RU" sz="1800" b="1" dirty="0" err="1"/>
              <a:t>загальної</a:t>
            </a:r>
            <a:r>
              <a:rPr lang="ru-RU" sz="1800" b="1" dirty="0"/>
              <a:t> </a:t>
            </a:r>
            <a:r>
              <a:rPr lang="ru-RU" sz="1800" b="1" dirty="0" err="1"/>
              <a:t>включеності</a:t>
            </a:r>
            <a:r>
              <a:rPr lang="ru-RU" sz="1800" b="1" dirty="0"/>
              <a:t> в </a:t>
            </a:r>
            <a:r>
              <a:rPr lang="ru-RU" sz="1800" b="1" dirty="0" err="1"/>
              <a:t>університетське</a:t>
            </a:r>
            <a:r>
              <a:rPr lang="ru-RU" sz="1800" b="1" dirty="0"/>
              <a:t> </a:t>
            </a:r>
            <a:r>
              <a:rPr lang="ru-RU" sz="1800" b="1" dirty="0" err="1"/>
              <a:t>життя</a:t>
            </a:r>
            <a:r>
              <a:rPr lang="ru-RU" sz="1800" b="1" dirty="0"/>
              <a:t> </a:t>
            </a:r>
            <a:r>
              <a:rPr lang="ru-RU" sz="1800" b="1" dirty="0" err="1"/>
              <a:t>студентів</a:t>
            </a:r>
            <a:r>
              <a:rPr lang="ru-RU" sz="1800" b="1" dirty="0"/>
              <a:t> </a:t>
            </a:r>
            <a:r>
              <a:rPr lang="ru-RU" sz="1800" b="1" dirty="0" err="1"/>
              <a:t>Київського</a:t>
            </a:r>
            <a:r>
              <a:rPr lang="ru-RU" sz="1800" b="1" dirty="0"/>
              <a:t> </a:t>
            </a:r>
            <a:r>
              <a:rPr lang="ru-RU" sz="1800" b="1" dirty="0" err="1"/>
              <a:t>університету</a:t>
            </a:r>
            <a:r>
              <a:rPr lang="ru-RU" sz="1800" b="1" dirty="0"/>
              <a:t> </a:t>
            </a:r>
            <a:r>
              <a:rPr lang="ru-RU" sz="1800" b="1" dirty="0" err="1"/>
              <a:t>імені</a:t>
            </a:r>
            <a:r>
              <a:rPr lang="ru-RU" sz="1800" b="1" dirty="0"/>
              <a:t> Бориса </a:t>
            </a:r>
            <a:r>
              <a:rPr lang="ru-RU" sz="1800" b="1" dirty="0" err="1"/>
              <a:t>Грінченка</a:t>
            </a:r>
            <a:r>
              <a:rPr lang="ru-RU" sz="1800" b="1" dirty="0"/>
              <a:t>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335118" y="5953056"/>
            <a:ext cx="144016" cy="144017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5767166" y="5771148"/>
            <a:ext cx="30963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sz="900" b="1" dirty="0" smtClean="0"/>
              <a:t>відхилення середнього балу в підрозділі відрізняється від Університету в меншу сторону на рівні </a:t>
            </a:r>
            <a:r>
              <a:rPr lang="en-US" sz="900" b="1" dirty="0"/>
              <a:t>p≤0,05</a:t>
            </a:r>
            <a:endParaRPr lang="ru-RU" sz="9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5551142" y="5897533"/>
            <a:ext cx="28803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900" dirty="0" smtClean="0"/>
              <a:t>-</a:t>
            </a:r>
            <a:endParaRPr lang="ru-RU" sz="9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343130" y="6402802"/>
            <a:ext cx="144016" cy="144017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5767166" y="6220896"/>
            <a:ext cx="30323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sz="900" b="1" dirty="0" smtClean="0"/>
              <a:t>відхилення середнього балу в підрозділі відрізняється від Університету в більшу сторону на рівні </a:t>
            </a:r>
            <a:r>
              <a:rPr lang="en-US" sz="900" b="1" dirty="0"/>
              <a:t>p≤0,05</a:t>
            </a:r>
            <a:endParaRPr lang="ru-RU" sz="9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5478762" y="6359394"/>
            <a:ext cx="29641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900" dirty="0" smtClean="0"/>
              <a:t>-</a:t>
            </a:r>
            <a:endParaRPr lang="ru-RU" sz="900" dirty="0"/>
          </a:p>
        </p:txBody>
      </p:sp>
    </p:spTree>
    <p:extLst>
      <p:ext uri="{BB962C8B-B14F-4D97-AF65-F5344CB8AC3E}">
        <p14:creationId xmlns:p14="http://schemas.microsoft.com/office/powerpoint/2010/main" val="355566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613</TotalTime>
  <Words>256</Words>
  <Application>Microsoft Office PowerPoint</Application>
  <PresentationFormat>Экран (4:3)</PresentationFormat>
  <Paragraphs>86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4</vt:i4>
      </vt:variant>
    </vt:vector>
  </HeadingPairs>
  <TitlesOfParts>
    <vt:vector size="10" baseType="lpstr">
      <vt:lpstr>Arial</vt:lpstr>
      <vt:lpstr>Calibri</vt:lpstr>
      <vt:lpstr>Trebuchet MS</vt:lpstr>
      <vt:lpstr>Wingdings 3</vt:lpstr>
      <vt:lpstr>Тема Office</vt:lpstr>
      <vt:lpstr>Грань</vt:lpstr>
      <vt:lpstr>«Участь студентів Київського університету імені Бориса Грінченка у позанавчальних заходах» </vt:lpstr>
      <vt:lpstr>Середній бал відвідування позанавчальних заходів і загальної включеності в університетське життя студентів Київського університету імені Бориса Грінченка (заходи в Університеті і підрозділах)</vt:lpstr>
      <vt:lpstr>Середній бал відвідування позанавчальних заходів і загальної включеності в університетське життя студентів Київського університету імені Бориса Грінченка (Університет і підрозділи в контексті заходів і включеності в університетське життя)</vt:lpstr>
      <vt:lpstr>Середній бал відвідування позанавчальних заходів і загальної включеності в університетське життя студентів Київського університету імені Бориса Грінченка 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Юзер</dc:creator>
  <cp:lastModifiedBy>LUCKY</cp:lastModifiedBy>
  <cp:revision>201</cp:revision>
  <dcterms:created xsi:type="dcterms:W3CDTF">2014-01-17T13:11:51Z</dcterms:created>
  <dcterms:modified xsi:type="dcterms:W3CDTF">2014-04-17T22:11:10Z</dcterms:modified>
</cp:coreProperties>
</file>